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636" r:id="rId2"/>
    <p:sldId id="851" r:id="rId3"/>
    <p:sldId id="854" r:id="rId4"/>
    <p:sldId id="857" r:id="rId5"/>
    <p:sldId id="856" r:id="rId6"/>
    <p:sldId id="885" r:id="rId7"/>
    <p:sldId id="853" r:id="rId8"/>
    <p:sldId id="855" r:id="rId9"/>
    <p:sldId id="860" r:id="rId10"/>
    <p:sldId id="861" r:id="rId11"/>
    <p:sldId id="862" r:id="rId12"/>
    <p:sldId id="863" r:id="rId13"/>
    <p:sldId id="868" r:id="rId14"/>
    <p:sldId id="864" r:id="rId15"/>
    <p:sldId id="869" r:id="rId16"/>
    <p:sldId id="866" r:id="rId17"/>
    <p:sldId id="870" r:id="rId18"/>
    <p:sldId id="867" r:id="rId19"/>
    <p:sldId id="871" r:id="rId20"/>
    <p:sldId id="1102" r:id="rId21"/>
    <p:sldId id="1166" r:id="rId22"/>
    <p:sldId id="672" r:id="rId23"/>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2880" userDrawn="1">
          <p15:clr>
            <a:srgbClr val="A4A3A4"/>
          </p15:clr>
        </p15:guide>
        <p15:guide id="5" orient="horz" pos="16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chsel, Julia GIZ" initials="DJG" lastIdx="1" clrIdx="0"/>
  <p:cmAuthor id="2" name="Strobel, Chiara GIZ" initials="SCG" lastIdx="15" clrIdx="1"/>
  <p:cmAuthor id="3" name="Bauer, Vanessa GIZ" initials="BVG" lastIdx="18" clrIdx="2"/>
  <p:cmAuthor id="4" name="Devaraj de Condappa" initials="DdC" lastIdx="12" clrIdx="3"/>
  <p:cmAuthor id="5" name="Ziegler" initials="Z" lastIdx="6" clrIdx="4"/>
  <p:cmAuthor id="6" name="Andreas Havemann" initials="AH" lastIdx="7" clrIdx="5">
    <p:extLst>
      <p:ext uri="{19B8F6BF-5375-455C-9EA6-DF929625EA0E}">
        <p15:presenceInfo xmlns:p15="http://schemas.microsoft.com/office/powerpoint/2012/main" userId="S::havemann@aht-group.com::a88ed1ed-e1ac-46a2-a5ad-d86513e790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F0F"/>
    <a:srgbClr val="FFFF66"/>
    <a:srgbClr val="FAB4B4"/>
    <a:srgbClr val="F79191"/>
    <a:srgbClr val="9999FF"/>
    <a:srgbClr val="137332"/>
    <a:srgbClr val="F8E946"/>
    <a:srgbClr val="E6E6E6"/>
    <a:srgbClr val="F6B85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89894" autoAdjust="0"/>
  </p:normalViewPr>
  <p:slideViewPr>
    <p:cSldViewPr snapToGrid="0">
      <p:cViewPr varScale="1">
        <p:scale>
          <a:sx n="130" d="100"/>
          <a:sy n="130" d="100"/>
        </p:scale>
        <p:origin x="1128" y="120"/>
      </p:cViewPr>
      <p:guideLst>
        <p:guide pos="2880"/>
        <p:guide orient="horz" pos="1620"/>
      </p:guideLst>
    </p:cSldViewPr>
  </p:slideViewPr>
  <p:outlineViewPr>
    <p:cViewPr>
      <p:scale>
        <a:sx n="33" d="100"/>
        <a:sy n="33" d="100"/>
      </p:scale>
      <p:origin x="0" y="-162"/>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61AEEF-90C6-44CE-B5C5-D48DED2C58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5DB14E35-71B5-4C79-ADBC-F5D9E6E38B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3617E3-F546-4CC9-9E27-065A7CA9FEB4}" type="datetimeFigureOut">
              <a:rPr lang="en-IN" smtClean="0"/>
              <a:t>07-09-2020</a:t>
            </a:fld>
            <a:endParaRPr lang="en-IN"/>
          </a:p>
        </p:txBody>
      </p:sp>
      <p:sp>
        <p:nvSpPr>
          <p:cNvPr id="4" name="Footer Placeholder 3">
            <a:extLst>
              <a:ext uri="{FF2B5EF4-FFF2-40B4-BE49-F238E27FC236}">
                <a16:creationId xmlns:a16="http://schemas.microsoft.com/office/drawing/2014/main" id="{A66254C5-9075-4045-974C-BAB54A5A1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8F2D2881-732C-49FA-8046-CE8550F2E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5F87A-D166-47F7-95D2-1E04996C015B}" type="slidenum">
              <a:rPr lang="en-IN" smtClean="0"/>
              <a:t>‹Nr.›</a:t>
            </a:fld>
            <a:endParaRPr lang="en-IN"/>
          </a:p>
        </p:txBody>
      </p:sp>
    </p:spTree>
    <p:extLst>
      <p:ext uri="{BB962C8B-B14F-4D97-AF65-F5344CB8AC3E}">
        <p14:creationId xmlns:p14="http://schemas.microsoft.com/office/powerpoint/2010/main" val="1305417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3BDE53C-E68A-42E6-AFB0-AF5C1BDE8E3C}" type="datetimeFigureOut">
              <a:rPr lang="en-GB" smtClean="0"/>
              <a:pPr/>
              <a:t>07/09/2020</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045F879-0589-40D4-B0E5-B74D0CAD5C6C}" type="slidenum">
              <a:rPr lang="en-GB" smtClean="0"/>
              <a:pPr/>
              <a:t>‹Nr.›</a:t>
            </a:fld>
            <a:endParaRPr lang="en-GB" dirty="0"/>
          </a:p>
        </p:txBody>
      </p:sp>
    </p:spTree>
    <p:extLst>
      <p:ext uri="{BB962C8B-B14F-4D97-AF65-F5344CB8AC3E}">
        <p14:creationId xmlns:p14="http://schemas.microsoft.com/office/powerpoint/2010/main" val="32609526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a:lvl2pPr marL="342900" algn="l" defTabSz="685800" rtl="0" eaLnBrk="1" latinLnBrk="0" hangingPunct="1">
      <a:defRPr sz="900" kern="1200">
        <a:solidFill>
          <a:schemeClr val="tx1"/>
        </a:solidFill>
        <a:latin typeface="Arial" panose="020B0604020202020204" pitchFamily="34" charset="0"/>
        <a:ea typeface="+mn-ea"/>
        <a:cs typeface="+mn-cs"/>
      </a:defRPr>
    </a:lvl2pPr>
    <a:lvl3pPr marL="685800" algn="l" defTabSz="685800" rtl="0" eaLnBrk="1" latinLnBrk="0" hangingPunct="1">
      <a:defRPr sz="900" kern="1200">
        <a:solidFill>
          <a:schemeClr val="tx1"/>
        </a:solidFill>
        <a:latin typeface="Arial" panose="020B0604020202020204" pitchFamily="34" charset="0"/>
        <a:ea typeface="+mn-ea"/>
        <a:cs typeface="+mn-cs"/>
      </a:defRPr>
    </a:lvl3pPr>
    <a:lvl4pPr marL="1028700" algn="l" defTabSz="685800" rtl="0" eaLnBrk="1" latinLnBrk="0" hangingPunct="1">
      <a:defRPr sz="900" kern="1200">
        <a:solidFill>
          <a:schemeClr val="tx1"/>
        </a:solidFill>
        <a:latin typeface="Arial" panose="020B0604020202020204" pitchFamily="34" charset="0"/>
        <a:ea typeface="+mn-ea"/>
        <a:cs typeface="+mn-cs"/>
      </a:defRPr>
    </a:lvl4pPr>
    <a:lvl5pPr marL="1371600" algn="l" defTabSz="685800" rtl="0" eaLnBrk="1" latinLnBrk="0" hangingPunct="1">
      <a:defRPr sz="90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045F879-0589-40D4-B0E5-B74D0CAD5C6C}" type="slidenum">
              <a:rPr lang="en-GB" smtClean="0"/>
              <a:pPr/>
              <a:t>1</a:t>
            </a:fld>
            <a:endParaRPr lang="en-GB" dirty="0"/>
          </a:p>
        </p:txBody>
      </p:sp>
    </p:spTree>
    <p:extLst>
      <p:ext uri="{BB962C8B-B14F-4D97-AF65-F5344CB8AC3E}">
        <p14:creationId xmlns:p14="http://schemas.microsoft.com/office/powerpoint/2010/main" val="13361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b="0" dirty="0"/>
          </a:p>
        </p:txBody>
      </p:sp>
      <p:sp>
        <p:nvSpPr>
          <p:cNvPr id="4" name="Foliennummernplatzhalter 3"/>
          <p:cNvSpPr>
            <a:spLocks noGrp="1"/>
          </p:cNvSpPr>
          <p:nvPr>
            <p:ph type="sldNum" sz="quarter" idx="5"/>
          </p:nvPr>
        </p:nvSpPr>
        <p:spPr/>
        <p:txBody>
          <a:bodyPr/>
          <a:lstStyle/>
          <a:p>
            <a:fld id="{4045F879-0589-40D4-B0E5-B74D0CAD5C6C}" type="slidenum">
              <a:rPr lang="en-GB" smtClean="0"/>
              <a:pPr/>
              <a:t>20</a:t>
            </a:fld>
            <a:endParaRPr lang="en-GB" dirty="0"/>
          </a:p>
        </p:txBody>
      </p:sp>
    </p:spTree>
    <p:extLst>
      <p:ext uri="{BB962C8B-B14F-4D97-AF65-F5344CB8AC3E}">
        <p14:creationId xmlns:p14="http://schemas.microsoft.com/office/powerpoint/2010/main" val="37319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045F879-0589-40D4-B0E5-B74D0CAD5C6C}" type="slidenum">
              <a:rPr lang="en-GB" smtClean="0"/>
              <a:pPr/>
              <a:t>22</a:t>
            </a:fld>
            <a:endParaRPr lang="en-GB" dirty="0"/>
          </a:p>
        </p:txBody>
      </p:sp>
    </p:spTree>
    <p:extLst>
      <p:ext uri="{BB962C8B-B14F-4D97-AF65-F5344CB8AC3E}">
        <p14:creationId xmlns:p14="http://schemas.microsoft.com/office/powerpoint/2010/main" val="294205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10.jpe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13DB8DA-DEAD-40EA-B21D-2EE0CFE3722F}"/>
              </a:ext>
            </a:extLst>
          </p:cNvPr>
          <p:cNvPicPr>
            <a:picLocks noChangeAspect="1"/>
          </p:cNvPicPr>
          <p:nvPr userDrawn="1"/>
        </p:nvPicPr>
        <p:blipFill rotWithShape="1">
          <a:blip r:embed="rId2"/>
          <a:srcRect t="20844"/>
          <a:stretch/>
        </p:blipFill>
        <p:spPr>
          <a:xfrm>
            <a:off x="-8370" y="412314"/>
            <a:ext cx="9144000" cy="3216906"/>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4829872" y="2867908"/>
            <a:ext cx="3901173" cy="592470"/>
          </a:xfrm>
        </p:spPr>
        <p:txBody>
          <a:bodyPr wrap="square">
            <a:spAutoFit/>
          </a:bodyPr>
          <a:lstStyle>
            <a:lvl1pPr marL="0" indent="0">
              <a:lnSpc>
                <a:spcPct val="95000"/>
              </a:lnSpc>
              <a:spcBef>
                <a:spcPts val="1200"/>
              </a:spcBef>
              <a:spcAft>
                <a:spcPts val="0"/>
              </a:spcAft>
              <a:buNone/>
              <a:defRPr sz="1500">
                <a:solidFill>
                  <a:schemeClr val="tx1"/>
                </a:solidFill>
              </a:defRPr>
            </a:lvl1pPr>
          </a:lstStyle>
          <a:p>
            <a:pPr lvl="0"/>
            <a:r>
              <a:rPr lang="en-GB"/>
              <a:t>This is the sub-line</a:t>
            </a:r>
          </a:p>
          <a:p>
            <a:pPr lvl="0"/>
            <a:r>
              <a:rPr lang="en-GB"/>
              <a:t>Project name | Date</a:t>
            </a:r>
            <a:endParaRPr lang="en-GB" dirty="0"/>
          </a:p>
        </p:txBody>
      </p:sp>
      <p:sp>
        <p:nvSpPr>
          <p:cNvPr id="13" name="Bar">
            <a:extLst>
              <a:ext uri="{FF2B5EF4-FFF2-40B4-BE49-F238E27FC236}">
                <a16:creationId xmlns:a16="http://schemas.microsoft.com/office/drawing/2014/main" id="{BD21318B-3022-42D5-AB5E-3CB62091D006}"/>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6" name="Rectangle 5">
            <a:extLst>
              <a:ext uri="{FF2B5EF4-FFF2-40B4-BE49-F238E27FC236}">
                <a16:creationId xmlns:a16="http://schemas.microsoft.com/office/drawing/2014/main" id="{32FD1B45-1773-4C3B-A64A-60BDC645F468}"/>
              </a:ext>
            </a:extLst>
          </p:cNvPr>
          <p:cNvSpPr/>
          <p:nvPr userDrawn="1"/>
        </p:nvSpPr>
        <p:spPr>
          <a:xfrm>
            <a:off x="3756170" y="900688"/>
            <a:ext cx="3627856" cy="1080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err="1">
              <a:solidFill>
                <a:schemeClr val="bg1"/>
              </a:solidFill>
            </a:endParaRP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4829872" y="1574040"/>
            <a:ext cx="4084898" cy="1080296"/>
          </a:xfrm>
          <a:prstGeom prst="rect">
            <a:avLst/>
          </a:prstGeom>
        </p:spPr>
        <p:txBody>
          <a:bodyPr wrap="square">
            <a:spAutoFit/>
          </a:bodyPr>
          <a:lstStyle>
            <a:lvl1pPr>
              <a:defRPr sz="2600" b="1">
                <a:solidFill>
                  <a:schemeClr val="tx1"/>
                </a:solidFill>
              </a:defRPr>
            </a:lvl1pPr>
          </a:lstStyle>
          <a:p>
            <a:r>
              <a:rPr lang="en-GB" dirty="0"/>
              <a:t>Title slide/headline</a:t>
            </a:r>
            <a:br>
              <a:rPr lang="en-GB" dirty="0"/>
            </a:br>
            <a:r>
              <a:rPr lang="en-GB" dirty="0"/>
              <a:t>with colour GIZ key visual</a:t>
            </a:r>
          </a:p>
        </p:txBody>
      </p:sp>
      <p:pic>
        <p:nvPicPr>
          <p:cNvPr id="10" name="Picture 9">
            <a:extLst>
              <a:ext uri="{FF2B5EF4-FFF2-40B4-BE49-F238E27FC236}">
                <a16:creationId xmlns:a16="http://schemas.microsoft.com/office/drawing/2014/main" id="{441FE9AE-3583-411C-9F0A-25073488BA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3" y="3678973"/>
            <a:ext cx="3954399" cy="1478280"/>
          </a:xfrm>
          <a:prstGeom prst="rect">
            <a:avLst/>
          </a:prstGeom>
        </p:spPr>
      </p:pic>
      <p:pic>
        <p:nvPicPr>
          <p:cNvPr id="11" name="Picture 10">
            <a:extLst>
              <a:ext uri="{FF2B5EF4-FFF2-40B4-BE49-F238E27FC236}">
                <a16:creationId xmlns:a16="http://schemas.microsoft.com/office/drawing/2014/main" id="{7B4CEEE7-6707-458E-87AE-438DD65309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0457" y="4066475"/>
            <a:ext cx="1203882" cy="73231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845E98E-7024-48C3-9152-2A62A8031F1B}"/>
              </a:ext>
            </a:extLst>
          </p:cNvPr>
          <p:cNvPicPr>
            <a:picLocks noChangeAspect="1"/>
          </p:cNvPicPr>
          <p:nvPr userDrawn="1"/>
        </p:nvPicPr>
        <p:blipFill>
          <a:blip r:embed="rId5"/>
          <a:stretch>
            <a:fillRect/>
          </a:stretch>
        </p:blipFill>
        <p:spPr>
          <a:xfrm>
            <a:off x="3672185" y="4080850"/>
            <a:ext cx="1577279" cy="800039"/>
          </a:xfrm>
          <a:prstGeom prst="rect">
            <a:avLst/>
          </a:prstGeom>
        </p:spPr>
      </p:pic>
    </p:spTree>
    <p:extLst>
      <p:ext uri="{BB962C8B-B14F-4D97-AF65-F5344CB8AC3E}">
        <p14:creationId xmlns:p14="http://schemas.microsoft.com/office/powerpoint/2010/main" val="7139140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4330236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773835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345787842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5067" y="-109001"/>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7200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5067" y="1541539"/>
            <a:ext cx="8893865" cy="2639795"/>
          </a:xfrm>
          <a:prstGeom prst="rect">
            <a:avLst/>
          </a:prstGeom>
          <a:blipFill dpi="0" rotWithShape="1">
            <a:blip r:embed="rId2" cstate="print">
              <a:alphaModFix amt="80000"/>
              <a:extLst>
                <a:ext uri="{28A0092B-C50C-407E-A947-70E740481C1C}">
                  <a14:useLocalDpi xmlns:a14="http://schemas.microsoft.com/office/drawing/2010/main"/>
                </a:ext>
              </a:extLst>
            </a:blip>
            <a:srcRect/>
            <a:stretch>
              <a:fillRect/>
            </a:stretch>
          </a:blipFill>
        </p:spPr>
        <p:txBody>
          <a:bodyPr wrap="square" lIns="900000" bIns="684000" anchor="b">
            <a:noAutofit/>
          </a:bodyPr>
          <a:lstStyle>
            <a:lvl1pPr>
              <a:defRPr sz="2600" b="0">
                <a:solidFill>
                  <a:schemeClr val="tx1"/>
                </a:solidFill>
              </a:defRPr>
            </a:lvl1pPr>
          </a:lstStyle>
          <a:p>
            <a:r>
              <a:rPr lang="en-GB" dirty="0"/>
              <a:t>Intermediate slide, photo</a:t>
            </a:r>
            <a:br>
              <a:rPr lang="en-GB" dirty="0"/>
            </a:br>
            <a:r>
              <a:rPr lang="en-GB" dirty="0"/>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7497022" y="1475105"/>
            <a:ext cx="1246909" cy="860367"/>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2857397" y="177800"/>
            <a:ext cx="2796278"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image above transparent section.</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Delete image by pressing the DEL key.</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small icon in centre of page.</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photo.</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‘Home / Reset ’.</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If required, edit the section under ‘Format/Crop ’.</a:t>
            </a:r>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97546" y="772118"/>
            <a:ext cx="387893" cy="590931"/>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5604594" y="776007"/>
            <a:ext cx="1588101" cy="650246"/>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753003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479782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7" y="901103"/>
            <a:ext cx="7172684" cy="34574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5410657" cy="540544"/>
          </a:xfrm>
        </p:spPr>
        <p:txBody>
          <a:bodyPr/>
          <a:lstStyle>
            <a:lvl1pPr>
              <a:defRPr/>
            </a:lvl1pPr>
          </a:lstStyle>
          <a:p>
            <a:r>
              <a:rPr lang="en-GB"/>
              <a:t>Click to add headline</a:t>
            </a:r>
            <a:endParaRPr lang="en-GB" dirty="0"/>
          </a:p>
        </p:txBody>
      </p:sp>
    </p:spTree>
    <p:extLst>
      <p:ext uri="{BB962C8B-B14F-4D97-AF65-F5344CB8AC3E}">
        <p14:creationId xmlns:p14="http://schemas.microsoft.com/office/powerpoint/2010/main" val="2473975719"/>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449816" y="264027"/>
            <a:ext cx="5410657" cy="270565"/>
          </a:xfrm>
        </p:spPr>
        <p:txBody>
          <a:bodyPr/>
          <a:lstStyle>
            <a:lvl1pPr>
              <a:defRPr/>
            </a:lvl1pPr>
          </a:lstStyle>
          <a:p>
            <a:r>
              <a:rPr lang="en-GB"/>
              <a:t>Click to add headline</a:t>
            </a:r>
            <a:endParaRPr lang="en-GB"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449263" y="581026"/>
            <a:ext cx="5410657" cy="376238"/>
          </a:xfrm>
        </p:spPr>
        <p:txBody>
          <a:bodyPr vert="horz" lIns="0" tIns="0" rIns="72000" bIns="0" rtlCol="0" anchor="t">
            <a:noAutofit/>
          </a:bodyPr>
          <a:lstStyle>
            <a:lvl1pPr>
              <a:defRPr lang="de-DE" sz="1400"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7" y="1020969"/>
            <a:ext cx="7172683" cy="33350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Tree>
    <p:extLst>
      <p:ext uri="{BB962C8B-B14F-4D97-AF65-F5344CB8AC3E}">
        <p14:creationId xmlns:p14="http://schemas.microsoft.com/office/powerpoint/2010/main" val="2055235818"/>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2839832"/>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5369093" cy="540544"/>
          </a:xfrm>
        </p:spPr>
        <p:txBody>
          <a:bodyPr/>
          <a:lstStyle>
            <a:lvl1pPr>
              <a:defRPr/>
            </a:lvl1pPr>
          </a:lstStyle>
          <a:p>
            <a:r>
              <a:rPr lang="en-GB"/>
              <a:t>Click to add headline</a:t>
            </a:r>
            <a:endParaRPr lang="en-GB" dirty="0"/>
          </a:p>
        </p:txBody>
      </p:sp>
    </p:spTree>
    <p:extLst>
      <p:ext uri="{BB962C8B-B14F-4D97-AF65-F5344CB8AC3E}">
        <p14:creationId xmlns:p14="http://schemas.microsoft.com/office/powerpoint/2010/main" val="135859708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70"/>
            <a:ext cx="4122182" cy="3371030"/>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7" y="240212"/>
            <a:ext cx="5223620" cy="540544"/>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888468" y="1020970"/>
            <a:ext cx="4122182" cy="3371030"/>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Tree>
    <p:extLst>
      <p:ext uri="{BB962C8B-B14F-4D97-AF65-F5344CB8AC3E}">
        <p14:creationId xmlns:p14="http://schemas.microsoft.com/office/powerpoint/2010/main" val="1871978961"/>
      </p:ext>
    </p:extLst>
  </p:cSld>
  <p:clrMapOvr>
    <a:masterClrMapping/>
  </p:clrMapOvr>
  <p:transition>
    <p:fade/>
  </p:transition>
  <p:extLst>
    <p:ext uri="{DCECCB84-F9BA-43D5-87BE-67443E8EF086}">
      <p15:sldGuideLst xmlns:p15="http://schemas.microsoft.com/office/powerpoint/2012/main">
        <p15:guide id="2" orient="horz" pos="284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4122182" cy="3291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7" y="240212"/>
            <a:ext cx="5147420" cy="540544"/>
          </a:xfrm>
        </p:spPr>
        <p:txBody>
          <a:bodyPr/>
          <a:lstStyle>
            <a:lvl1pPr>
              <a:defRPr/>
            </a:lvl1pPr>
          </a:lstStyle>
          <a:p>
            <a:r>
              <a:rPr lang="en-GB"/>
              <a:t>Click to add headline</a:t>
            </a:r>
            <a:endParaRPr lang="en-GB" dirty="0"/>
          </a:p>
        </p:txBody>
      </p:sp>
    </p:spTree>
    <p:extLst>
      <p:ext uri="{BB962C8B-B14F-4D97-AF65-F5344CB8AC3E}">
        <p14:creationId xmlns:p14="http://schemas.microsoft.com/office/powerpoint/2010/main" val="187320649"/>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43344" y="0"/>
            <a:ext cx="3490261" cy="4460771"/>
          </a:xfrm>
          <a:solidFill>
            <a:schemeClr val="bg2"/>
          </a:solidFill>
        </p:spPr>
        <p:txBody>
          <a:bodyPr tIns="1440000"/>
          <a:lstStyle>
            <a:lvl1pPr algn="ctr">
              <a:defRPr sz="100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335032"/>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endParaRPr lang="en-GB" dirty="0"/>
          </a:p>
        </p:txBody>
      </p:sp>
    </p:spTree>
    <p:extLst>
      <p:ext uri="{BB962C8B-B14F-4D97-AF65-F5344CB8AC3E}">
        <p14:creationId xmlns:p14="http://schemas.microsoft.com/office/powerpoint/2010/main" val="18769548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23135" y="123825"/>
            <a:ext cx="8893865" cy="3541396"/>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23135" y="635156"/>
            <a:ext cx="8895600" cy="3030064"/>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dirty="0"/>
              <a:t>Title slide/headline</a:t>
            </a:r>
            <a:br>
              <a:rPr lang="en-GB" dirty="0"/>
            </a:br>
            <a:r>
              <a:rPr lang="en-GB" dirty="0"/>
              <a:t>with b/w GIZ key visual</a:t>
            </a:r>
          </a:p>
        </p:txBody>
      </p:sp>
      <p:pic>
        <p:nvPicPr>
          <p:cNvPr id="8" name="Picture 7">
            <a:extLst>
              <a:ext uri="{FF2B5EF4-FFF2-40B4-BE49-F238E27FC236}">
                <a16:creationId xmlns:a16="http://schemas.microsoft.com/office/drawing/2014/main" id="{491EA49B-DB48-4EDC-B905-ABA427B459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33" y="3672045"/>
            <a:ext cx="3954399" cy="1478280"/>
          </a:xfrm>
          <a:prstGeom prst="rect">
            <a:avLst/>
          </a:prstGeom>
        </p:spPr>
      </p:pic>
      <p:pic>
        <p:nvPicPr>
          <p:cNvPr id="9" name="Picture 8">
            <a:extLst>
              <a:ext uri="{FF2B5EF4-FFF2-40B4-BE49-F238E27FC236}">
                <a16:creationId xmlns:a16="http://schemas.microsoft.com/office/drawing/2014/main" id="{A0AD3A05-FF3D-4EAD-AF36-BB587033A9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42758" y="4066475"/>
            <a:ext cx="1203882" cy="73231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17C0563D-F997-4323-91CD-72142BD15DD4}"/>
              </a:ext>
            </a:extLst>
          </p:cNvPr>
          <p:cNvPicPr>
            <a:picLocks noChangeAspect="1"/>
          </p:cNvPicPr>
          <p:nvPr userDrawn="1"/>
        </p:nvPicPr>
        <p:blipFill>
          <a:blip r:embed="rId6"/>
          <a:stretch>
            <a:fillRect/>
          </a:stretch>
        </p:blipFill>
        <p:spPr>
          <a:xfrm>
            <a:off x="3720671" y="4080850"/>
            <a:ext cx="1577279" cy="800039"/>
          </a:xfrm>
          <a:prstGeom prst="rect">
            <a:avLst/>
          </a:prstGeom>
        </p:spPr>
      </p:pic>
    </p:spTree>
    <p:extLst>
      <p:ext uri="{BB962C8B-B14F-4D97-AF65-F5344CB8AC3E}">
        <p14:creationId xmlns:p14="http://schemas.microsoft.com/office/powerpoint/2010/main" val="42914669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392632"/>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dirty="0"/>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n-GB"/>
              <a:t>Click to add headline</a:t>
            </a:r>
            <a:endParaRPr lang="en-GB" dirty="0"/>
          </a:p>
        </p:txBody>
      </p:sp>
    </p:spTree>
    <p:extLst>
      <p:ext uri="{BB962C8B-B14F-4D97-AF65-F5344CB8AC3E}">
        <p14:creationId xmlns:p14="http://schemas.microsoft.com/office/powerpoint/2010/main" val="2027969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747702" y="2571750"/>
            <a:ext cx="4288845" cy="1818294"/>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33351" y="2510972"/>
            <a:ext cx="4288845" cy="1707125"/>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3962161" cy="124979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5283719" cy="540544"/>
          </a:xfrm>
        </p:spPr>
        <p:txBody>
          <a:bodyPr/>
          <a:lstStyle>
            <a:lvl1pPr>
              <a:defRPr/>
            </a:lvl1pPr>
          </a:lstStyle>
          <a:p>
            <a:r>
              <a:rPr lang="en-GB" dirty="0"/>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5055732" y="1020969"/>
            <a:ext cx="3954917" cy="124979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r>
              <a:rPr lang="en-GB"/>
              <a:t>Module 2</a:t>
            </a:r>
            <a:endParaRPr lang="en-GB" dirty="0"/>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dirty="0"/>
              <a:t>Page </a:t>
            </a:r>
            <a:fld id="{3A8B5DB7-81A8-4ED4-916B-6B23CD603687}" type="slidenum">
              <a:rPr lang="en-GB" smtClean="0"/>
              <a:pPr/>
              <a:t>‹Nr.›</a:t>
            </a:fld>
            <a:endParaRPr lang="en-GB" dirty="0"/>
          </a:p>
        </p:txBody>
      </p:sp>
    </p:spTree>
    <p:extLst>
      <p:ext uri="{BB962C8B-B14F-4D97-AF65-F5344CB8AC3E}">
        <p14:creationId xmlns:p14="http://schemas.microsoft.com/office/powerpoint/2010/main" val="359195947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3140868"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5" y="2994718"/>
            <a:ext cx="2858400" cy="1274882"/>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2531717" cy="176912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5345503" cy="540544"/>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3467551" y="1020969"/>
            <a:ext cx="2531717" cy="176912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6158600" y="2994718"/>
            <a:ext cx="2858400" cy="1426082"/>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dirty="0"/>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6485284" y="1020969"/>
            <a:ext cx="2531717" cy="176912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r>
              <a:rPr lang="en-GB"/>
              <a:t>Module 2</a:t>
            </a:r>
            <a:endParaRPr lang="en-GB" dirty="0"/>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dirty="0"/>
              <a:t>Page </a:t>
            </a:r>
            <a:fld id="{3A8B5DB7-81A8-4ED4-916B-6B23CD603687}" type="slidenum">
              <a:rPr lang="en-GB" smtClean="0"/>
              <a:pPr/>
              <a:t>‹Nr.›</a:t>
            </a:fld>
            <a:endParaRPr lang="en-GB" dirty="0"/>
          </a:p>
        </p:txBody>
      </p:sp>
    </p:spTree>
    <p:extLst>
      <p:ext uri="{BB962C8B-B14F-4D97-AF65-F5344CB8AC3E}">
        <p14:creationId xmlns:p14="http://schemas.microsoft.com/office/powerpoint/2010/main" val="306919238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7" y="240212"/>
            <a:ext cx="5296076" cy="540544"/>
          </a:xfrm>
        </p:spPr>
        <p:txBody>
          <a:bodyPr anchor="t"/>
          <a:lstStyle>
            <a:lvl1pPr>
              <a:defRPr/>
            </a:lvl1pPr>
          </a:lstStyle>
          <a:p>
            <a:r>
              <a:rPr lang="en-GB" dirty="0"/>
              <a:t>Click to add headline</a:t>
            </a:r>
          </a:p>
        </p:txBody>
      </p:sp>
    </p:spTree>
    <p:extLst>
      <p:ext uri="{BB962C8B-B14F-4D97-AF65-F5344CB8AC3E}">
        <p14:creationId xmlns:p14="http://schemas.microsoft.com/office/powerpoint/2010/main" val="302359111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5283719" cy="540544"/>
          </a:xfrm>
        </p:spPr>
        <p:txBody>
          <a:bodyPr anchor="t"/>
          <a:lstStyle>
            <a:lvl1pPr>
              <a:defRPr/>
            </a:lvl1pPr>
          </a:lstStyle>
          <a:p>
            <a:r>
              <a:rPr lang="en-GB"/>
              <a:t>Click to add headline</a:t>
            </a:r>
            <a:endParaRPr lang="en-GB" dirty="0"/>
          </a:p>
        </p:txBody>
      </p:sp>
    </p:spTree>
    <p:extLst>
      <p:ext uri="{BB962C8B-B14F-4D97-AF65-F5344CB8AC3E}">
        <p14:creationId xmlns:p14="http://schemas.microsoft.com/office/powerpoint/2010/main" val="632759983"/>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449817" y="323505"/>
            <a:ext cx="4324497" cy="430887"/>
          </a:xfrm>
        </p:spPr>
        <p:txBody>
          <a:bodyPr wrap="square">
            <a:spAutoFit/>
          </a:bodyPr>
          <a:lstStyle>
            <a:lvl1pPr marL="0" marR="0" indent="0" algn="l" defTabSz="685800" rtl="0" eaLnBrk="1" fontAlgn="auto" latinLnBrk="0" hangingPunct="1">
              <a:lnSpc>
                <a:spcPct val="100000"/>
              </a:lnSpc>
              <a:spcBef>
                <a:spcPts val="0"/>
              </a:spcBef>
              <a:spcAft>
                <a:spcPts val="0"/>
              </a:spcAft>
              <a:buClrTx/>
              <a:buSzTx/>
              <a:buFontTx/>
              <a:buNone/>
              <a:tabLst/>
              <a:defRPr sz="700" b="1">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C80F0F"/>
                </a:solidFill>
                <a:effectLst/>
                <a:uLnTx/>
                <a:uFillTx/>
                <a:latin typeface="+mn-lt"/>
                <a:ea typeface="+mn-ea"/>
                <a:cs typeface="+mn-cs"/>
              </a:rPr>
              <a:t>Note for publication details:</a:t>
            </a:r>
            <a:br>
              <a:rPr kumimoji="0" lang="en-GB" sz="700" b="0" i="0" u="none" strike="noStrike" kern="1200" cap="none" spc="0" normalizeH="0" baseline="0" noProof="0" dirty="0">
                <a:ln>
                  <a:noFill/>
                </a:ln>
                <a:solidFill>
                  <a:srgbClr val="C80F0F"/>
                </a:solidFill>
                <a:effectLst/>
                <a:uLnTx/>
                <a:uFillTx/>
                <a:latin typeface="+mn-lt"/>
                <a:ea typeface="+mn-ea"/>
                <a:cs typeface="+mn-cs"/>
              </a:rPr>
            </a:br>
            <a:r>
              <a:rPr kumimoji="0" lang="en-GB" sz="700" b="0" i="0" u="none" strike="noStrike" kern="1200" cap="none" spc="0" normalizeH="0" baseline="0" noProof="0" dirty="0">
                <a:ln>
                  <a:noFill/>
                </a:ln>
                <a:solidFill>
                  <a:srgbClr val="C80F0F"/>
                </a:solidFill>
                <a:effectLst/>
                <a:uLnTx/>
                <a:uFillTx/>
                <a:latin typeface="+mn-lt"/>
                <a:ea typeface="+mn-ea"/>
                <a:cs typeface="+mn-cs"/>
              </a:rPr>
              <a:t>Please adapt/delete placeholder texts (project/programme name, address, email, etc.) as required.</a:t>
            </a:r>
            <a:br>
              <a:rPr kumimoji="0" lang="en-GB" sz="700" b="0" i="0" u="none" strike="noStrike" kern="1200" cap="none" spc="0" normalizeH="0" baseline="0" noProof="0" dirty="0">
                <a:ln>
                  <a:noFill/>
                </a:ln>
                <a:solidFill>
                  <a:srgbClr val="C80F0F"/>
                </a:solidFill>
                <a:effectLst/>
                <a:uLnTx/>
                <a:uFillTx/>
                <a:latin typeface="+mn-lt"/>
                <a:ea typeface="+mn-ea"/>
                <a:cs typeface="+mn-cs"/>
              </a:rPr>
            </a:br>
            <a:r>
              <a:rPr kumimoji="0" lang="en-GB" sz="700" b="0" i="0" u="none" strike="noStrike" kern="1200" cap="none" spc="0" normalizeH="0" baseline="0" noProof="0" dirty="0">
                <a:ln>
                  <a:noFill/>
                </a:ln>
                <a:solidFill>
                  <a:srgbClr val="C80F0F"/>
                </a:solidFill>
                <a:effectLst/>
                <a:uLnTx/>
                <a:uFillTx/>
                <a:latin typeface="+mn-lt"/>
                <a:ea typeface="+mn-ea"/>
                <a:cs typeface="+mn-cs"/>
              </a:rPr>
              <a:t>Delete the placeholder for the cooperation partner if it is not appropriate.</a:t>
            </a:r>
            <a:br>
              <a:rPr kumimoji="0" lang="en-GB" sz="700" b="0" i="0" u="none" strike="noStrike" kern="1200" cap="none" spc="0" normalizeH="0" baseline="0" noProof="0" dirty="0">
                <a:ln>
                  <a:noFill/>
                </a:ln>
                <a:solidFill>
                  <a:srgbClr val="C80F0F"/>
                </a:solidFill>
                <a:effectLst/>
                <a:uLnTx/>
                <a:uFillTx/>
                <a:latin typeface="+mn-lt"/>
                <a:ea typeface="+mn-ea"/>
                <a:cs typeface="+mn-cs"/>
              </a:rPr>
            </a:br>
            <a:r>
              <a:rPr kumimoji="0" lang="en-GB" sz="700" b="0" i="0" u="none" strike="noStrike" kern="1200" cap="none" spc="0" normalizeH="0" baseline="0" noProof="0" dirty="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450495" y="1106921"/>
            <a:ext cx="3214511" cy="1277273"/>
          </a:xfrm>
          <a:prstGeom prst="rect">
            <a:avLst/>
          </a:prstGeom>
        </p:spPr>
        <p:txBody>
          <a:bodyPr wrap="square" lIns="0" t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914400" eaLnBrk="1" fontAlgn="auto" latinLnBrk="0" hangingPunct="1">
              <a:lnSpc>
                <a:spcPct val="100000"/>
              </a:lnSpc>
              <a:spcBef>
                <a:spcPts val="0"/>
              </a:spcBef>
              <a:spcAft>
                <a:spcPts val="0"/>
              </a:spcAft>
              <a:buClrTx/>
              <a:buSzTx/>
              <a:buFontTx/>
              <a:buNone/>
              <a:tabLst/>
              <a:defRPr/>
            </a:pPr>
            <a:br>
              <a:rPr kumimoji="0" lang="en-US" sz="800" b="0" i="0" u="none" strike="noStrike" kern="0" cap="none" spc="0" normalizeH="0" baseline="0" noProof="0" dirty="0">
                <a:ln>
                  <a:noFill/>
                </a:ln>
                <a:solidFill>
                  <a:prstClr val="black"/>
                </a:solidFill>
                <a:effectLst/>
                <a:uLnTx/>
                <a:uFillTx/>
              </a:rPr>
            </a:br>
            <a:r>
              <a:rPr kumimoji="0" lang="de-DE" sz="800" b="1" i="0" u="none" strike="noStrike" kern="0" cap="none" spc="0" normalizeH="0" baseline="0" noProof="0" dirty="0" err="1">
                <a:ln>
                  <a:noFill/>
                </a:ln>
                <a:solidFill>
                  <a:prstClr val="black"/>
                </a:solidFill>
                <a:effectLst/>
                <a:uLnTx/>
                <a:uFillTx/>
              </a:rPr>
              <a:t>Published</a:t>
            </a:r>
            <a:r>
              <a:rPr kumimoji="0" lang="de-DE" sz="800" b="1" i="0" u="none" strike="noStrike" kern="0" cap="none" spc="0" normalizeH="0" baseline="0" noProof="0" dirty="0">
                <a:ln>
                  <a:noFill/>
                </a:ln>
                <a:solidFill>
                  <a:prstClr val="black"/>
                </a:solidFill>
                <a:effectLst/>
                <a:uLnTx/>
                <a:uFillTx/>
              </a:rPr>
              <a:t> </a:t>
            </a:r>
            <a:r>
              <a:rPr kumimoji="0" lang="de-DE" sz="800" b="1" i="0" u="none" strike="noStrike" kern="0" cap="none" spc="0" normalizeH="0" baseline="0" noProof="0" dirty="0" err="1">
                <a:ln>
                  <a:noFill/>
                </a:ln>
                <a:solidFill>
                  <a:prstClr val="black"/>
                </a:solidFill>
                <a:effectLst/>
                <a:uLnTx/>
                <a:uFillTx/>
              </a:rPr>
              <a:t>by</a:t>
            </a:r>
            <a:r>
              <a:rPr kumimoji="0" lang="de-DE" sz="8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rPr>
              <a:t>Deutsche Gesellschaft </a:t>
            </a:r>
            <a:r>
              <a:rPr kumimoji="0" lang="de-DE" sz="800" b="0" i="0" u="none" strike="noStrike" kern="0" cap="none" spc="0" normalizeH="0" baseline="0" noProof="0" dirty="0" err="1">
                <a:ln>
                  <a:noFill/>
                </a:ln>
                <a:solidFill>
                  <a:prstClr val="black"/>
                </a:solidFill>
                <a:effectLst/>
                <a:uLnTx/>
                <a:uFillTx/>
              </a:rPr>
              <a:t>für</a:t>
            </a:r>
            <a:endParaRPr kumimoji="0" lang="de-DE"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rPr>
              <a:t>Internationale Zusammenarbeit (GIZ) GmbH</a:t>
            </a:r>
            <a:br>
              <a:rPr kumimoji="0" lang="de-DE" sz="800" b="0" i="0" u="none" strike="noStrike" kern="0" cap="none" spc="0" normalizeH="0" baseline="0" noProof="0" dirty="0">
                <a:ln>
                  <a:noFill/>
                </a:ln>
                <a:solidFill>
                  <a:prstClr val="black"/>
                </a:solidFill>
                <a:effectLst/>
                <a:uLnTx/>
                <a:uFillTx/>
              </a:rPr>
            </a:br>
            <a:br>
              <a:rPr kumimoji="0" lang="de-DE" sz="800" b="0" i="0" u="none" strike="noStrike" kern="0" cap="none" spc="0" normalizeH="0" baseline="0" noProof="0" dirty="0">
                <a:ln>
                  <a:noFill/>
                </a:ln>
                <a:solidFill>
                  <a:prstClr val="black"/>
                </a:solidFill>
                <a:effectLst/>
                <a:uLnTx/>
                <a:uFillTx/>
              </a:rPr>
            </a:br>
            <a:r>
              <a:rPr kumimoji="0" lang="de-DE" sz="800" b="0" i="0" u="none" strike="noStrike" kern="0" cap="none" spc="0" normalizeH="0" baseline="0" noProof="0" dirty="0">
                <a:ln>
                  <a:noFill/>
                </a:ln>
                <a:solidFill>
                  <a:prstClr val="black"/>
                </a:solidFill>
                <a:effectLst/>
                <a:uLnTx/>
                <a:uFillTx/>
              </a:rPr>
              <a:t>Registered </a:t>
            </a:r>
            <a:r>
              <a:rPr kumimoji="0" lang="de-DE" sz="800" b="0" i="0" u="none" strike="noStrike" kern="0" cap="none" spc="0" normalizeH="0" baseline="0" noProof="0" dirty="0" err="1">
                <a:ln>
                  <a:noFill/>
                </a:ln>
                <a:solidFill>
                  <a:prstClr val="black"/>
                </a:solidFill>
                <a:effectLst/>
                <a:uLnTx/>
                <a:uFillTx/>
              </a:rPr>
              <a:t>offices</a:t>
            </a:r>
            <a:endParaRPr kumimoji="0" lang="de-DE"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rPr>
              <a:t>Bonn and Eschborn</a:t>
            </a:r>
            <a:endParaRPr kumimoji="0" lang="en-US" sz="800" b="0" i="0" u="none" strike="noStrike" kern="0" cap="none" spc="0" normalizeH="0" baseline="0" noProof="0" dirty="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2547859"/>
            <a:ext cx="3464422"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4386538" y="1106921"/>
            <a:ext cx="3428177"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4386263" y="3207008"/>
            <a:ext cx="806878" cy="110800"/>
          </a:xfrm>
        </p:spPr>
        <p:txBody>
          <a:bodyPr wrap="none" lIns="0">
            <a:spAutoFit/>
          </a:bodyPr>
          <a:lstStyle>
            <a:lvl1pPr>
              <a:defRPr lang="de-DE" sz="800" smtClean="0">
                <a:solidFill>
                  <a:prstClr val="black"/>
                </a:solidFill>
              </a:defRPr>
            </a:lvl1pPr>
            <a:lvl2pPr>
              <a:defRPr lang="de-DE" sz="1350" smtClean="0"/>
            </a:lvl2pPr>
            <a:lvl3pPr>
              <a:defRPr lang="de-DE" sz="1350" smtClean="0"/>
            </a:lvl3pPr>
            <a:lvl4pPr>
              <a:defRPr lang="de-DE" smtClean="0"/>
            </a:lvl4pPr>
            <a:lvl5pPr>
              <a:defRPr lang="fr-FR"/>
            </a:lvl5pPr>
          </a:lstStyle>
          <a:p>
            <a:pPr lvl="0"/>
            <a:r>
              <a:rPr lang="de-DE" dirty="0"/>
              <a:t>Click </a:t>
            </a:r>
            <a:r>
              <a:rPr lang="de-DE" dirty="0" err="1"/>
              <a:t>to</a:t>
            </a:r>
            <a:r>
              <a:rPr lang="de-DE" dirty="0"/>
              <a:t> </a:t>
            </a:r>
            <a:r>
              <a:rPr lang="de-DE" dirty="0" err="1"/>
              <a:t>add</a:t>
            </a:r>
            <a:r>
              <a:rPr lang="de-DE" dirty="0"/>
              <a:t> </a:t>
            </a:r>
            <a:r>
              <a:rPr lang="de-DE" dirty="0" err="1"/>
              <a:t>text</a:t>
            </a:r>
            <a:endParaRPr lang="fr-FR" dirty="0"/>
          </a:p>
        </p:txBody>
      </p:sp>
    </p:spTree>
    <p:extLst>
      <p:ext uri="{BB962C8B-B14F-4D97-AF65-F5344CB8AC3E}">
        <p14:creationId xmlns:p14="http://schemas.microsoft.com/office/powerpoint/2010/main" val="343559430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133879"/>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dirty="0"/>
              <a:t>Summary </a:t>
            </a:r>
            <a:endParaRPr lang="en-GB" dirty="0"/>
          </a:p>
        </p:txBody>
      </p:sp>
    </p:spTree>
    <p:extLst>
      <p:ext uri="{BB962C8B-B14F-4D97-AF65-F5344CB8AC3E}">
        <p14:creationId xmlns:p14="http://schemas.microsoft.com/office/powerpoint/2010/main" val="1713140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470031"/>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11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dirty="0"/>
              <a:t>Questions </a:t>
            </a:r>
            <a:endParaRPr lang="en-GB" dirty="0"/>
          </a:p>
        </p:txBody>
      </p:sp>
    </p:spTree>
    <p:extLst>
      <p:ext uri="{BB962C8B-B14F-4D97-AF65-F5344CB8AC3E}">
        <p14:creationId xmlns:p14="http://schemas.microsoft.com/office/powerpoint/2010/main" val="32995970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155479"/>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dirty="0"/>
              <a:t>References and Proposed Literature</a:t>
            </a:r>
            <a:endParaRPr lang="en-GB" dirty="0"/>
          </a:p>
        </p:txBody>
      </p:sp>
    </p:spTree>
    <p:extLst>
      <p:ext uri="{BB962C8B-B14F-4D97-AF65-F5344CB8AC3E}">
        <p14:creationId xmlns:p14="http://schemas.microsoft.com/office/powerpoint/2010/main" val="96717743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141079"/>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dirty="0"/>
              <a:t>Further reading</a:t>
            </a:r>
            <a:endParaRPr lang="en-GB" dirty="0"/>
          </a:p>
        </p:txBody>
      </p:sp>
    </p:spTree>
    <p:extLst>
      <p:ext uri="{BB962C8B-B14F-4D97-AF65-F5344CB8AC3E}">
        <p14:creationId xmlns:p14="http://schemas.microsoft.com/office/powerpoint/2010/main" val="25000154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97546" y="772118"/>
            <a:ext cx="387893" cy="590931"/>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7200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5604594" y="776007"/>
            <a:ext cx="1588101" cy="650246"/>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753003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dirty="0"/>
              <a:t>.</a:t>
            </a:r>
          </a:p>
        </p:txBody>
      </p:sp>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635156"/>
            <a:ext cx="8893865" cy="3030064"/>
          </a:xfrm>
          <a:prstGeom prst="rect">
            <a:avLst/>
          </a:prstGeom>
          <a:blipFill dpi="0" rotWithShape="1">
            <a:blip r:embed="rId4" cstate="print">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dirty="0"/>
              <a:t>Title slide/headline</a:t>
            </a:r>
            <a:br>
              <a:rPr lang="en-GB" dirty="0"/>
            </a:br>
            <a:r>
              <a:rPr lang="en-GB" dirty="0"/>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7497022" y="1475105"/>
            <a:ext cx="1246909" cy="860367"/>
          </a:xfrm>
          <a:prstGeom prst="rect">
            <a:avLst/>
          </a:prstGeom>
        </p:spPr>
      </p:pic>
      <p:pic>
        <p:nvPicPr>
          <p:cNvPr id="16" name="Picture 15">
            <a:extLst>
              <a:ext uri="{FF2B5EF4-FFF2-40B4-BE49-F238E27FC236}">
                <a16:creationId xmlns:a16="http://schemas.microsoft.com/office/drawing/2014/main" id="{205FBFD5-3744-4477-88DB-0CBAB166754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33" y="3672045"/>
            <a:ext cx="3954399" cy="1478280"/>
          </a:xfrm>
          <a:prstGeom prst="rect">
            <a:avLst/>
          </a:prstGeom>
        </p:spPr>
      </p:pic>
      <p:pic>
        <p:nvPicPr>
          <p:cNvPr id="18" name="Picture 17">
            <a:extLst>
              <a:ext uri="{FF2B5EF4-FFF2-40B4-BE49-F238E27FC236}">
                <a16:creationId xmlns:a16="http://schemas.microsoft.com/office/drawing/2014/main" id="{D6BE1DBB-BCD1-4F8B-BB29-5D89740C1A1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01188" y="4066475"/>
            <a:ext cx="1203882" cy="73231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812B068C-0787-43B7-AF29-B226F436BB38}"/>
              </a:ext>
            </a:extLst>
          </p:cNvPr>
          <p:cNvPicPr>
            <a:picLocks noChangeAspect="1"/>
          </p:cNvPicPr>
          <p:nvPr userDrawn="1"/>
        </p:nvPicPr>
        <p:blipFill>
          <a:blip r:embed="rId8"/>
          <a:stretch>
            <a:fillRect/>
          </a:stretch>
        </p:blipFill>
        <p:spPr>
          <a:xfrm>
            <a:off x="3679108" y="4080850"/>
            <a:ext cx="1577279" cy="800039"/>
          </a:xfrm>
          <a:prstGeom prst="rect">
            <a:avLst/>
          </a:prstGeom>
        </p:spPr>
      </p:pic>
    </p:spTree>
    <p:extLst>
      <p:ext uri="{BB962C8B-B14F-4D97-AF65-F5344CB8AC3E}">
        <p14:creationId xmlns:p14="http://schemas.microsoft.com/office/powerpoint/2010/main" val="306587205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205879"/>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dirty="0"/>
              <a:t>Photo credits/sources</a:t>
            </a:r>
            <a:endParaRPr lang="en-GB" dirty="0"/>
          </a:p>
        </p:txBody>
      </p:sp>
    </p:spTree>
    <p:extLst>
      <p:ext uri="{BB962C8B-B14F-4D97-AF65-F5344CB8AC3E}">
        <p14:creationId xmlns:p14="http://schemas.microsoft.com/office/powerpoint/2010/main" val="43914536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0593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573300" y="841828"/>
            <a:ext cx="7886700" cy="994172"/>
          </a:xfrm>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1836000"/>
            <a:ext cx="7776000" cy="2465672"/>
          </a:xfrm>
        </p:spPr>
        <p:txBody>
          <a:bodyPr/>
          <a:lstStyle>
            <a:lvl1pPr marL="0" marR="0" indent="0" algn="l" defTabSz="685800" rtl="0" eaLnBrk="1" fontAlgn="base" latinLnBrk="0" hangingPunct="1">
              <a:lnSpc>
                <a:spcPct val="100000"/>
              </a:lnSpc>
              <a:spcBef>
                <a:spcPts val="300"/>
              </a:spcBef>
              <a:spcAft>
                <a:spcPts val="600"/>
              </a:spcAft>
              <a:buClr>
                <a:srgbClr val="C80F0F"/>
              </a:buClr>
              <a:buSzTx/>
              <a:buFontTx/>
              <a:buNone/>
              <a:tabLst>
                <a:tab pos="1643063" algn="l"/>
              </a:tabLst>
              <a:defRPr sz="1350" baseline="0"/>
            </a:lvl1pPr>
            <a:lvl2pPr marL="270000" indent="-270000">
              <a:buClr>
                <a:srgbClr val="C80F0F"/>
              </a:buClr>
              <a:buFont typeface="Arial" pitchFamily="34" charset="0"/>
              <a:buChar char="•"/>
              <a:defRPr sz="1350"/>
            </a:lvl2pPr>
            <a:lvl3pPr marL="540000">
              <a:defRPr sz="1350"/>
            </a:lvl3pPr>
            <a:lvl4pPr marL="810000">
              <a:defRPr sz="1350" baseline="0"/>
            </a:lvl4pPr>
            <a:lvl5pPr marL="1080000">
              <a:defRPr sz="1350" baseline="0"/>
            </a:lvl5pPr>
            <a:lvl6pPr marL="1350000">
              <a:defRPr baseline="0"/>
            </a:lvl6pPr>
            <a:lvl7pPr marL="1620000">
              <a:defRPr baseline="0"/>
            </a:lvl7pPr>
            <a:lvl8pPr marL="1890000">
              <a:defRPr baseline="0"/>
            </a:lvl8pPr>
            <a:lvl9pPr marL="2160000">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28917913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dirty="0"/>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23135" y="635156"/>
            <a:ext cx="8893865" cy="3030064"/>
          </a:xfrm>
          <a:prstGeom prst="rect">
            <a:avLst/>
          </a:prstGeom>
          <a:blipFill dpi="0" rotWithShape="1">
            <a:blip r:embed="rId2" cstate="print">
              <a:extLst>
                <a:ext uri="{28A0092B-C50C-407E-A947-70E740481C1C}">
                  <a14:useLocalDpi xmlns:a14="http://schemas.microsoft.com/office/drawing/2010/main"/>
                </a:ext>
              </a:extLst>
            </a:blip>
            <a:srcRect/>
            <a:stretch>
              <a:fillRect l="-10" r="-10"/>
            </a:stretch>
          </a:blipFill>
        </p:spPr>
        <p:txBody>
          <a:bodyPr wrap="square" lIns="576000" bIns="1036800" anchor="b">
            <a:noAutofit/>
          </a:bodyPr>
          <a:lstStyle>
            <a:lvl1pPr>
              <a:defRPr sz="2600" b="1">
                <a:solidFill>
                  <a:schemeClr val="tx1"/>
                </a:solidFill>
              </a:defRPr>
            </a:lvl1pPr>
          </a:lstStyle>
          <a:p>
            <a:r>
              <a:rPr lang="en-GB" dirty="0"/>
              <a:t>Title slide for illustration/free-form selection</a:t>
            </a:r>
            <a:br>
              <a:rPr lang="en-GB" dirty="0"/>
            </a:br>
            <a:r>
              <a:rPr lang="en-GB" dirty="0"/>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7797502" y="1475105"/>
            <a:ext cx="1246909" cy="860367"/>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2857397" y="177800"/>
            <a:ext cx="2796278"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image above transparent section.</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Delete image by pressing the DEL key.</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small icon in centre of page.</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photo.</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‘Home / Reset ’.</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97502" y="772118"/>
            <a:ext cx="387893" cy="590931"/>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5604594" y="776007"/>
            <a:ext cx="1588101" cy="65024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7829992"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4F938689-2B07-47DF-883D-715D1058879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33" y="3672045"/>
            <a:ext cx="3954399" cy="1478280"/>
          </a:xfrm>
          <a:prstGeom prst="rect">
            <a:avLst/>
          </a:prstGeom>
        </p:spPr>
      </p:pic>
      <p:pic>
        <p:nvPicPr>
          <p:cNvPr id="20" name="Picture 19">
            <a:extLst>
              <a:ext uri="{FF2B5EF4-FFF2-40B4-BE49-F238E27FC236}">
                <a16:creationId xmlns:a16="http://schemas.microsoft.com/office/drawing/2014/main" id="{E3BC3460-2A93-43A8-B40B-5AA0A1171F6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51642" y="4066475"/>
            <a:ext cx="1203882" cy="73231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7E6F068A-FFCD-42D5-A0B3-3B5B22529180}"/>
              </a:ext>
            </a:extLst>
          </p:cNvPr>
          <p:cNvPicPr>
            <a:picLocks noChangeAspect="1"/>
          </p:cNvPicPr>
          <p:nvPr userDrawn="1"/>
        </p:nvPicPr>
        <p:blipFill>
          <a:blip r:embed="rId8"/>
          <a:stretch>
            <a:fillRect/>
          </a:stretch>
        </p:blipFill>
        <p:spPr>
          <a:xfrm>
            <a:off x="3693594" y="4080850"/>
            <a:ext cx="1577279" cy="800039"/>
          </a:xfrm>
          <a:prstGeom prst="rect">
            <a:avLst/>
          </a:prstGeom>
        </p:spPr>
      </p:pic>
    </p:spTree>
    <p:extLst>
      <p:ext uri="{BB962C8B-B14F-4D97-AF65-F5344CB8AC3E}">
        <p14:creationId xmlns:p14="http://schemas.microsoft.com/office/powerpoint/2010/main" val="136354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dirty="0"/>
              <a:t>Alternative title slide</a:t>
            </a:r>
            <a:br>
              <a:rPr lang="en-GB" dirty="0"/>
            </a:br>
            <a:r>
              <a:rPr lang="en-GB" dirty="0"/>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5" name="Picture 14">
            <a:extLst>
              <a:ext uri="{FF2B5EF4-FFF2-40B4-BE49-F238E27FC236}">
                <a16:creationId xmlns:a16="http://schemas.microsoft.com/office/drawing/2014/main" id="{D055BD4B-1273-4C58-9E07-578D457E92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3" y="3672045"/>
            <a:ext cx="3954399" cy="1478280"/>
          </a:xfrm>
          <a:prstGeom prst="rect">
            <a:avLst/>
          </a:prstGeom>
        </p:spPr>
      </p:pic>
      <p:pic>
        <p:nvPicPr>
          <p:cNvPr id="18" name="Picture 17">
            <a:extLst>
              <a:ext uri="{FF2B5EF4-FFF2-40B4-BE49-F238E27FC236}">
                <a16:creationId xmlns:a16="http://schemas.microsoft.com/office/drawing/2014/main" id="{49CD8866-F13F-4BB8-93AB-9C30999867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21977" y="4066475"/>
            <a:ext cx="1203882" cy="73231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6C8574EB-510D-4278-ADCA-796A49E88B1F}"/>
              </a:ext>
            </a:extLst>
          </p:cNvPr>
          <p:cNvPicPr>
            <a:picLocks noChangeAspect="1"/>
          </p:cNvPicPr>
          <p:nvPr userDrawn="1"/>
        </p:nvPicPr>
        <p:blipFill>
          <a:blip r:embed="rId5"/>
          <a:stretch>
            <a:fillRect/>
          </a:stretch>
        </p:blipFill>
        <p:spPr>
          <a:xfrm>
            <a:off x="3658323" y="4080850"/>
            <a:ext cx="1577279" cy="800039"/>
          </a:xfrm>
          <a:prstGeom prst="rect">
            <a:avLst/>
          </a:prstGeom>
        </p:spPr>
      </p:pic>
    </p:spTree>
    <p:extLst>
      <p:ext uri="{BB962C8B-B14F-4D97-AF65-F5344CB8AC3E}">
        <p14:creationId xmlns:p14="http://schemas.microsoft.com/office/powerpoint/2010/main" val="41247819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7" y="240212"/>
            <a:ext cx="5437968" cy="540544"/>
          </a:xfrm>
        </p:spPr>
        <p:txBody>
          <a:bodyPr/>
          <a:lstStyle>
            <a:lvl1pPr>
              <a:defRPr/>
            </a:lvl1pPr>
          </a:lstStyle>
          <a:p>
            <a:r>
              <a:rPr lang="en-GB" dirty="0"/>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449818" y="1020969"/>
            <a:ext cx="7172684" cy="3495469"/>
          </a:xfrm>
        </p:spPr>
        <p:txBody>
          <a:bodyPr/>
          <a:lstStyle>
            <a:lvl1pPr marL="228600" indent="-228600">
              <a:spcBef>
                <a:spcPts val="1800"/>
              </a:spcBef>
              <a:buFont typeface="+mj-lt"/>
              <a:buAutoNum type="arabicPeriod"/>
              <a:defRPr/>
            </a:lvl1pPr>
          </a:lstStyle>
          <a:p>
            <a:pPr lvl="0"/>
            <a:r>
              <a:rPr lang="en-GB" dirty="0"/>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a:xfrm>
            <a:off x="1106775" y="4926383"/>
            <a:ext cx="533639" cy="92333"/>
          </a:xfrm>
        </p:spPr>
        <p:txBody>
          <a:bodyPr/>
          <a:lstStyle>
            <a:lvl1pPr>
              <a:defRPr/>
            </a:lvl1pPr>
          </a:lstStyle>
          <a:p>
            <a:r>
              <a:rPr lang="en-GB"/>
              <a:t>Modules 2+3</a:t>
            </a:r>
            <a:endParaRPr lang="en-GB" dirty="0"/>
          </a:p>
        </p:txBody>
      </p:sp>
      <p:pic>
        <p:nvPicPr>
          <p:cNvPr id="10" name="Picture 9">
            <a:extLst>
              <a:ext uri="{FF2B5EF4-FFF2-40B4-BE49-F238E27FC236}">
                <a16:creationId xmlns:a16="http://schemas.microsoft.com/office/drawing/2014/main" id="{3213CE7B-EF42-4064-8897-092AB7A42561}"/>
              </a:ext>
            </a:extLst>
          </p:cNvPr>
          <p:cNvPicPr>
            <a:picLocks noChangeAspect="1"/>
          </p:cNvPicPr>
          <p:nvPr userDrawn="1"/>
        </p:nvPicPr>
        <p:blipFill rotWithShape="1">
          <a:blip r:embed="rId2"/>
          <a:srcRect l="26079" t="88581" r="57426" b="-61235"/>
          <a:stretch/>
        </p:blipFill>
        <p:spPr>
          <a:xfrm>
            <a:off x="3464719" y="2893219"/>
            <a:ext cx="1621631" cy="1229312"/>
          </a:xfrm>
          <a:prstGeom prst="rect">
            <a:avLst/>
          </a:prstGeom>
        </p:spPr>
      </p:pic>
    </p:spTree>
    <p:extLst>
      <p:ext uri="{BB962C8B-B14F-4D97-AF65-F5344CB8AC3E}">
        <p14:creationId xmlns:p14="http://schemas.microsoft.com/office/powerpoint/2010/main" val="11166190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23135" y="123825"/>
            <a:ext cx="8893865" cy="3951375"/>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21400" y="1462255"/>
            <a:ext cx="8895600" cy="267054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2844862"/>
            <a:ext cx="7971711" cy="720197"/>
          </a:xfrm>
          <a:prstGeom prst="rect">
            <a:avLst/>
          </a:prstGeom>
        </p:spPr>
        <p:txBody>
          <a:bodyPr wrap="square">
            <a:spAutoFit/>
          </a:bodyPr>
          <a:lstStyle>
            <a:lvl1pPr>
              <a:defRPr sz="2600" b="1">
                <a:solidFill>
                  <a:schemeClr val="tx1"/>
                </a:solidFill>
              </a:defRPr>
            </a:lvl1pPr>
          </a:lstStyle>
          <a:p>
            <a:r>
              <a:rPr lang="en-GB" dirty="0"/>
              <a:t>Section start slide</a:t>
            </a:r>
            <a:br>
              <a:rPr lang="en-GB" dirty="0"/>
            </a:br>
            <a:r>
              <a:rPr lang="en-GB" dirty="0"/>
              <a:t>with b/w GIZ key visual</a:t>
            </a:r>
          </a:p>
        </p:txBody>
      </p:sp>
    </p:spTree>
    <p:extLst>
      <p:ext uri="{BB962C8B-B14F-4D97-AF65-F5344CB8AC3E}">
        <p14:creationId xmlns:p14="http://schemas.microsoft.com/office/powerpoint/2010/main" val="4937752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08622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7200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4" y="1399505"/>
            <a:ext cx="8893865" cy="2810545"/>
          </a:xfrm>
          <a:prstGeom prst="rect">
            <a:avLst/>
          </a:prstGeom>
          <a:blipFill dpi="0" rotWithShape="1">
            <a:blip r:embed="rId2" cstate="print">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dirty="0"/>
              <a:t>Section start slide</a:t>
            </a:r>
            <a:br>
              <a:rPr lang="en-GB" dirty="0"/>
            </a:br>
            <a:r>
              <a:rPr lang="en-GB" dirty="0"/>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7497022" y="1475105"/>
            <a:ext cx="1246909" cy="860367"/>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dirty="0"/>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2857397" y="177800"/>
            <a:ext cx="2796278"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image above transparent section.</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Delete image by pressing the DEL key.</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Click on small icon in centre of page.</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photo.</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Select ‘Home / Reset ’.</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n-GB" sz="900" b="0" dirty="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97546" y="772118"/>
            <a:ext cx="387893" cy="590931"/>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5604594" y="776007"/>
            <a:ext cx="1588101" cy="65024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753003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81884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dirty="0"/>
              <a:t>Section start slide</a:t>
            </a:r>
            <a:br>
              <a:rPr lang="en-GB" dirty="0"/>
            </a:br>
            <a:r>
              <a:rPr lang="en-GB" dirty="0"/>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8464290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059417" y="4926383"/>
            <a:ext cx="533639" cy="92333"/>
          </a:xfrm>
          <a:prstGeom prst="rect">
            <a:avLst/>
          </a:prstGeom>
        </p:spPr>
        <p:txBody>
          <a:bodyPr vert="horz" wrap="square" lIns="0" tIns="0" rIns="0" bIns="0" rtlCol="0" anchor="ctr">
            <a:spAutoFit/>
          </a:bodyPr>
          <a:lstStyle>
            <a:lvl1pPr>
              <a:defRPr lang="de-DE" sz="600" spc="38"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GB"/>
              <a:t>Module 2</a:t>
            </a:r>
            <a:endParaRPr lang="en-GB"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449817" y="4926383"/>
            <a:ext cx="450850" cy="92333"/>
          </a:xfrm>
          <a:prstGeom prst="rect">
            <a:avLst/>
          </a:prstGeom>
        </p:spPr>
        <p:txBody>
          <a:bodyPr vert="horz" wrap="square" lIns="0" tIns="0" rIns="0" bIns="0" rtlCol="0" anchor="ctr">
            <a:spAutoFit/>
          </a:bodyPr>
          <a:lstStyle>
            <a:lvl1pPr algn="l">
              <a:defRPr lang="de-DE" sz="600" spc="38" baseline="0" smtClean="0">
                <a:solidFill>
                  <a:schemeClr val="tx2"/>
                </a:solidFill>
                <a:latin typeface="Arial" panose="020B0604020202020204" pitchFamily="34" charset="0"/>
                <a:cs typeface="Arial" panose="020B0604020202020204" pitchFamily="34" charset="0"/>
              </a:defRPr>
            </a:lvl1pPr>
          </a:lstStyle>
          <a:p>
            <a:r>
              <a:rPr lang="en-GB" dirty="0"/>
              <a:t>Page </a:t>
            </a:r>
            <a:fld id="{3A8B5DB7-81A8-4ED4-916B-6B23CD603687}" type="slidenum">
              <a:rPr lang="en-GB" smtClean="0"/>
              <a:pPr/>
              <a:t>‹Nr.›</a:t>
            </a:fld>
            <a:endParaRPr lang="en-GB"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p:nvCxnSpPr>
        <p:spPr bwMode="gray">
          <a:xfrm>
            <a:off x="1708149" y="4931713"/>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p:nvCxnSpPr>
        <p:spPr bwMode="gray">
          <a:xfrm>
            <a:off x="917820" y="4931714"/>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449818" y="1020969"/>
            <a:ext cx="7172684" cy="3495470"/>
          </a:xfrm>
          <a:prstGeom prst="rect">
            <a:avLst/>
          </a:prstGeom>
        </p:spPr>
        <p:txBody>
          <a:bodyPr vert="horz" lIns="0" tIns="0" rIns="72000" bIns="0" rtlCol="0">
            <a:noAutofit/>
          </a:body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449817" y="240212"/>
            <a:ext cx="5320788" cy="540544"/>
          </a:xfrm>
          <a:prstGeom prst="rect">
            <a:avLst/>
          </a:prstGeom>
        </p:spPr>
        <p:txBody>
          <a:bodyPr vert="horz" lIns="0" tIns="0" rIns="72000" bIns="0" rtlCol="0" anchor="t">
            <a:noAutofit/>
          </a:bodyPr>
          <a:lstStyle/>
          <a:p>
            <a:r>
              <a:rPr lang="en-GB" dirty="0"/>
              <a:t>Click to edit headline</a:t>
            </a:r>
          </a:p>
        </p:txBody>
      </p:sp>
      <p:pic>
        <p:nvPicPr>
          <p:cNvPr id="19" name="Picture 18">
            <a:extLst>
              <a:ext uri="{FF2B5EF4-FFF2-40B4-BE49-F238E27FC236}">
                <a16:creationId xmlns:a16="http://schemas.microsoft.com/office/drawing/2014/main" id="{4763F2EE-281B-4DC5-8F7E-9D2A5635B61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2371" y="4316931"/>
            <a:ext cx="1992228" cy="745652"/>
          </a:xfrm>
          <a:prstGeom prst="rect">
            <a:avLst/>
          </a:prstGeom>
        </p:spPr>
      </p:pic>
      <p:pic>
        <p:nvPicPr>
          <p:cNvPr id="21" name="Picture 20">
            <a:extLst>
              <a:ext uri="{FF2B5EF4-FFF2-40B4-BE49-F238E27FC236}">
                <a16:creationId xmlns:a16="http://schemas.microsoft.com/office/drawing/2014/main" id="{A353382D-3FDB-4418-82DE-78BFF20AD691}"/>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8334248" y="4561060"/>
            <a:ext cx="654326" cy="398023"/>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ECD067AB-CE7B-4CB1-891A-CFF08D6655BC}"/>
              </a:ext>
            </a:extLst>
          </p:cNvPr>
          <p:cNvPicPr>
            <a:picLocks noChangeAspect="1"/>
          </p:cNvPicPr>
          <p:nvPr userDrawn="1"/>
        </p:nvPicPr>
        <p:blipFill>
          <a:blip r:embed="rId36"/>
          <a:stretch>
            <a:fillRect/>
          </a:stretch>
        </p:blipFill>
        <p:spPr>
          <a:xfrm>
            <a:off x="1805270" y="4499599"/>
            <a:ext cx="857272" cy="434832"/>
          </a:xfrm>
          <a:prstGeom prst="rect">
            <a:avLst/>
          </a:prstGeom>
        </p:spPr>
      </p:pic>
    </p:spTree>
    <p:extLst>
      <p:ext uri="{BB962C8B-B14F-4D97-AF65-F5344CB8AC3E}">
        <p14:creationId xmlns:p14="http://schemas.microsoft.com/office/powerpoint/2010/main" val="4039776046"/>
      </p:ext>
    </p:extLst>
  </p:cSld>
  <p:clrMap bg1="lt1" tx1="dk1" bg2="lt2" tx2="dk2" accent1="accent1" accent2="accent2" accent3="accent3" accent4="accent4" accent5="accent5" accent6="accent6" hlink="hlink" folHlink="folHlink"/>
  <p:sldLayoutIdLst>
    <p:sldLayoutId id="2147483674" r:id="rId1"/>
    <p:sldLayoutId id="2147483814" r:id="rId2"/>
    <p:sldLayoutId id="2147483815" r:id="rId3"/>
    <p:sldLayoutId id="2147483818" r:id="rId4"/>
    <p:sldLayoutId id="2147483819" r:id="rId5"/>
    <p:sldLayoutId id="2147483858" r:id="rId6"/>
    <p:sldLayoutId id="2147483824" r:id="rId7"/>
    <p:sldLayoutId id="2147483822" r:id="rId8"/>
    <p:sldLayoutId id="2147483823" r:id="rId9"/>
    <p:sldLayoutId id="2147483821" r:id="rId10"/>
    <p:sldLayoutId id="2147483826" r:id="rId11"/>
    <p:sldLayoutId id="2147483827" r:id="rId12"/>
    <p:sldLayoutId id="2147483825" r:id="rId13"/>
    <p:sldLayoutId id="2147483829" r:id="rId14"/>
    <p:sldLayoutId id="2147483838" r:id="rId15"/>
    <p:sldLayoutId id="2147483832" r:id="rId16"/>
    <p:sldLayoutId id="2147483828" r:id="rId17"/>
    <p:sldLayoutId id="2147483830" r:id="rId18"/>
    <p:sldLayoutId id="2147483831" r:id="rId19"/>
    <p:sldLayoutId id="2147483835" r:id="rId20"/>
    <p:sldLayoutId id="2147483837" r:id="rId21"/>
    <p:sldLayoutId id="2147483839" r:id="rId22"/>
    <p:sldLayoutId id="2147483841" r:id="rId23"/>
    <p:sldLayoutId id="2147483842" r:id="rId24"/>
    <p:sldLayoutId id="2147483857" r:id="rId25"/>
    <p:sldLayoutId id="2147483862" r:id="rId26"/>
    <p:sldLayoutId id="2147483863" r:id="rId27"/>
    <p:sldLayoutId id="2147483860" r:id="rId28"/>
    <p:sldLayoutId id="2147483861" r:id="rId29"/>
    <p:sldLayoutId id="2147483856" r:id="rId30"/>
    <p:sldLayoutId id="2147483840" r:id="rId31"/>
    <p:sldLayoutId id="2147483864" r:id="rId32"/>
  </p:sldLayoutIdLst>
  <p:transition>
    <p:fade/>
  </p:transition>
  <p:hf hdr="0"/>
  <p:txStyles>
    <p:title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p:titleStyle>
    <p:body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userDrawn="1">
          <p15:clr>
            <a:srgbClr val="F26B43"/>
          </p15:clr>
        </p15:guide>
        <p15:guide id="5" orient="horz" pos="3162" userDrawn="1">
          <p15:clr>
            <a:srgbClr val="F26B43"/>
          </p15:clr>
        </p15:guide>
        <p15:guide id="7" pos="5680" userDrawn="1">
          <p15:clr>
            <a:srgbClr val="F26B43"/>
          </p15:clr>
        </p15:guide>
        <p15:guide id="8" pos="7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www.indiaenvironmentportal.org.in/files/Final_Report_IWRM_Roadmap_Pamba_Pilot_Project_2_0.pdf"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www.cwrdm.org/home/publications/3/0/9" TargetMode="External"/><Relationship Id="rId4" Type="http://schemas.openxmlformats.org/officeDocument/2006/relationships/hyperlink" Target="http://www.indiaenvironmentportal.org.in/files/IRBPRevised_.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taha@aht-group.com/" TargetMode="External"/><Relationship Id="rId2" Type="http://schemas.openxmlformats.org/officeDocument/2006/relationships/hyperlink" Target="http://78.46.247.119/" TargetMode="External"/><Relationship Id="rId1" Type="http://schemas.openxmlformats.org/officeDocument/2006/relationships/slideLayout" Target="../slideLayouts/slideLayout6.xml"/><Relationship Id="rId4" Type="http://schemas.openxmlformats.org/officeDocument/2006/relationships/hyperlink" Target="mailto:roblick@aht-group.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martina.burkard@giz.de/" TargetMode="External"/><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hyperlink" Target="mailto:sumit.gautam@giz.de" TargetMode="External"/><Relationship Id="rId4" Type="http://schemas.openxmlformats.org/officeDocument/2006/relationships/hyperlink" Target="mailto:chhavi.sharda@giz.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3F92754-EA38-48C6-AAFC-A6F6730D42C8}"/>
              </a:ext>
            </a:extLst>
          </p:cNvPr>
          <p:cNvSpPr>
            <a:spLocks noGrp="1"/>
          </p:cNvSpPr>
          <p:nvPr>
            <p:ph type="body" sz="quarter" idx="10"/>
          </p:nvPr>
        </p:nvSpPr>
        <p:spPr>
          <a:xfrm>
            <a:off x="3699854" y="1534456"/>
            <a:ext cx="4404852" cy="263149"/>
          </a:xfrm>
        </p:spPr>
        <p:txBody>
          <a:bodyPr/>
          <a:lstStyle/>
          <a:p>
            <a:pPr algn="ctr"/>
            <a:r>
              <a:rPr lang="en-GB" sz="1800" b="1" dirty="0"/>
              <a:t>Case Study – </a:t>
            </a:r>
            <a:r>
              <a:rPr lang="en-GB" sz="1800" b="1" dirty="0" err="1"/>
              <a:t>Pamba</a:t>
            </a:r>
            <a:r>
              <a:rPr lang="en-GB" sz="1800" b="1" dirty="0"/>
              <a:t> River Basin</a:t>
            </a:r>
          </a:p>
        </p:txBody>
      </p:sp>
      <p:sp>
        <p:nvSpPr>
          <p:cNvPr id="3" name="Titel 32">
            <a:extLst>
              <a:ext uri="{FF2B5EF4-FFF2-40B4-BE49-F238E27FC236}">
                <a16:creationId xmlns:a16="http://schemas.microsoft.com/office/drawing/2014/main" id="{E1C29115-7181-45DC-87AB-A0B0F0BD9966}"/>
              </a:ext>
            </a:extLst>
          </p:cNvPr>
          <p:cNvSpPr>
            <a:spLocks noGrp="1"/>
          </p:cNvSpPr>
          <p:nvPr/>
        </p:nvSpPr>
        <p:spPr bwMode="gray">
          <a:xfrm>
            <a:off x="3563007" y="396229"/>
            <a:ext cx="5226270" cy="720197"/>
          </a:xfrm>
          <a:prstGeom prst="rect">
            <a:avLst/>
          </a:prstGeom>
          <a:solidFill>
            <a:schemeClr val="bg1">
              <a:alpha val="60000"/>
            </a:schemeClr>
          </a:solidFill>
        </p:spPr>
        <p:txBody>
          <a:bodyPr vert="horz" wrap="square" lIns="0" tIns="0" rIns="72000" bIns="0" rtlCol="0" anchor="t" anchorCtr="0">
            <a:spAutoFit/>
          </a:bodyPr>
          <a:lstStyle>
            <a:lvl1pPr algn="l"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pPr algn="ctr">
              <a:spcBef>
                <a:spcPts val="500"/>
              </a:spcBef>
              <a:spcAft>
                <a:spcPts val="500"/>
              </a:spcAft>
            </a:pPr>
            <a:r>
              <a:rPr lang="en-GB" dirty="0"/>
              <a:t>River Basin Management Cycle Training Series</a:t>
            </a:r>
            <a:endParaRPr lang="en-GB" sz="1500" b="0" dirty="0"/>
          </a:p>
        </p:txBody>
      </p:sp>
    </p:spTree>
    <p:extLst>
      <p:ext uri="{BB962C8B-B14F-4D97-AF65-F5344CB8AC3E}">
        <p14:creationId xmlns:p14="http://schemas.microsoft.com/office/powerpoint/2010/main" val="12235840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707367"/>
            <a:ext cx="8354817" cy="3809072"/>
          </a:xfrm>
        </p:spPr>
        <p:txBody>
          <a:bodyPr/>
          <a:lstStyle/>
          <a:p>
            <a:pPr marL="285750" lvl="1" indent="-285750">
              <a:lnSpc>
                <a:spcPct val="100000"/>
              </a:lnSpc>
              <a:spcBef>
                <a:spcPts val="0"/>
              </a:spcBef>
            </a:pPr>
            <a:r>
              <a:rPr lang="en-GB" sz="1600" dirty="0"/>
              <a:t>As of today, the PRBA is not operational. Actions on the ground were not taken to the level to which it should have been undertaken.</a:t>
            </a:r>
          </a:p>
          <a:p>
            <a:pPr marL="285750" lvl="1" indent="-285750">
              <a:lnSpc>
                <a:spcPct val="100000"/>
              </a:lnSpc>
              <a:spcBef>
                <a:spcPts val="0"/>
              </a:spcBef>
            </a:pPr>
            <a:r>
              <a:rPr lang="en-GB" sz="1600" dirty="0"/>
              <a:t>According to the former Director of the PRBA, the reasons are:</a:t>
            </a:r>
          </a:p>
          <a:p>
            <a:pPr>
              <a:lnSpc>
                <a:spcPct val="100000"/>
              </a:lnSpc>
              <a:spcBef>
                <a:spcPts val="0"/>
              </a:spcBef>
            </a:pPr>
            <a:endParaRPr lang="en-GB" sz="500" dirty="0"/>
          </a:p>
          <a:p>
            <a:pPr marL="461963" lvl="2" indent="-285750">
              <a:lnSpc>
                <a:spcPct val="100000"/>
              </a:lnSpc>
              <a:spcBef>
                <a:spcPts val="0"/>
              </a:spcBef>
            </a:pPr>
            <a:r>
              <a:rPr lang="en-GB" sz="1500" dirty="0"/>
              <a:t>It was not given priority by the Government</a:t>
            </a:r>
          </a:p>
          <a:p>
            <a:pPr marL="461963" lvl="2" indent="-285750">
              <a:lnSpc>
                <a:spcPct val="100000"/>
              </a:lnSpc>
              <a:spcBef>
                <a:spcPts val="0"/>
              </a:spcBef>
            </a:pPr>
            <a:r>
              <a:rPr lang="en-GB" sz="1500" dirty="0"/>
              <a:t>Lack of leadership</a:t>
            </a:r>
          </a:p>
          <a:p>
            <a:pPr marL="461963" lvl="2" indent="-285750">
              <a:lnSpc>
                <a:spcPct val="100000"/>
              </a:lnSpc>
              <a:spcBef>
                <a:spcPts val="0"/>
              </a:spcBef>
            </a:pPr>
            <a:r>
              <a:rPr lang="en-GB" sz="1500" dirty="0"/>
              <a:t>Lack of financial resource allocation</a:t>
            </a:r>
          </a:p>
          <a:p>
            <a:pPr marL="461963" lvl="2" indent="-285750">
              <a:lnSpc>
                <a:spcPct val="100000"/>
              </a:lnSpc>
              <a:spcBef>
                <a:spcPts val="0"/>
              </a:spcBef>
            </a:pPr>
            <a:r>
              <a:rPr lang="en-GB" sz="1500" dirty="0"/>
              <a:t>Apprehension by the stakeholders that this is not going to be feasible in Kerala/India</a:t>
            </a:r>
          </a:p>
          <a:p>
            <a:pPr marL="461963" lvl="2" indent="-285750">
              <a:lnSpc>
                <a:spcPct val="100000"/>
              </a:lnSpc>
              <a:spcBef>
                <a:spcPts val="0"/>
              </a:spcBef>
            </a:pPr>
            <a:r>
              <a:rPr lang="en-GB" sz="1500" dirty="0"/>
              <a:t>Frequent transfers of the officials</a:t>
            </a:r>
          </a:p>
          <a:p>
            <a:pPr marL="461963" lvl="2" indent="-285750">
              <a:lnSpc>
                <a:spcPct val="100000"/>
              </a:lnSpc>
              <a:spcBef>
                <a:spcPts val="0"/>
              </a:spcBef>
            </a:pPr>
            <a:r>
              <a:rPr lang="en-GB" sz="1500" dirty="0"/>
              <a:t>Lack of functioning of the various related departments in an integrated manner, even conflicts</a:t>
            </a:r>
          </a:p>
          <a:p>
            <a:pPr marL="285750" lvl="1" indent="-285750">
              <a:lnSpc>
                <a:spcPct val="100000"/>
              </a:lnSpc>
              <a:spcBef>
                <a:spcPts val="0"/>
              </a:spcBef>
            </a:pPr>
            <a:endParaRPr lang="en-GB" sz="500" dirty="0"/>
          </a:p>
          <a:p>
            <a:pPr marL="285750" lvl="1" indent="-285750">
              <a:lnSpc>
                <a:spcPct val="100000"/>
              </a:lnSpc>
              <a:spcBef>
                <a:spcPts val="0"/>
              </a:spcBef>
            </a:pPr>
            <a:r>
              <a:rPr lang="en-GB" sz="1600" dirty="0"/>
              <a:t>Departments members of the PRBA have undertaken their respective activities which happen to enable/facilitate the PRBA. But these activities were not integrated.</a:t>
            </a:r>
          </a:p>
          <a:p>
            <a:pPr marL="285750" lvl="1" indent="-285750">
              <a:lnSpc>
                <a:spcPct val="100000"/>
              </a:lnSpc>
              <a:spcBef>
                <a:spcPts val="0"/>
              </a:spcBef>
            </a:pPr>
            <a:r>
              <a:rPr lang="en-GB" sz="1600" dirty="0"/>
              <a:t>A strong leadership can make a huge difference as the Chief Minister is the Chairman of PRBA.</a:t>
            </a:r>
          </a:p>
        </p:txBody>
      </p:sp>
      <p:sp>
        <p:nvSpPr>
          <p:cNvPr id="2" name="Titel 1"/>
          <p:cNvSpPr>
            <a:spLocks noGrp="1"/>
          </p:cNvSpPr>
          <p:nvPr>
            <p:ph type="title"/>
          </p:nvPr>
        </p:nvSpPr>
        <p:spPr>
          <a:xfrm>
            <a:off x="343633" y="232123"/>
            <a:ext cx="8567183" cy="540544"/>
          </a:xfrm>
        </p:spPr>
        <p:txBody>
          <a:bodyPr/>
          <a:lstStyle/>
          <a:p>
            <a:r>
              <a:rPr lang="en-GB" dirty="0"/>
              <a:t>Actual status of the </a:t>
            </a:r>
            <a:r>
              <a:rPr lang="en-GB" dirty="0" err="1"/>
              <a:t>Pamba</a:t>
            </a:r>
            <a:r>
              <a:rPr lang="en-GB" dirty="0"/>
              <a:t> River Basin Authority (PRBA)</a:t>
            </a:r>
          </a:p>
        </p:txBody>
      </p:sp>
      <p:sp>
        <p:nvSpPr>
          <p:cNvPr id="6" name="Textfeld 5">
            <a:extLst>
              <a:ext uri="{FF2B5EF4-FFF2-40B4-BE49-F238E27FC236}">
                <a16:creationId xmlns:a16="http://schemas.microsoft.com/office/drawing/2014/main" id="{F995730A-964A-4D2D-AC93-54B872729C9B}"/>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10</a:t>
            </a:fld>
            <a:r>
              <a:rPr lang="en-GB" sz="1000" b="1" dirty="0">
                <a:solidFill>
                  <a:schemeClr val="bg1">
                    <a:lumMod val="50000"/>
                  </a:schemeClr>
                </a:solidFill>
              </a:rPr>
              <a:t> -</a:t>
            </a:r>
          </a:p>
        </p:txBody>
      </p:sp>
    </p:spTree>
    <p:extLst>
      <p:ext uri="{BB962C8B-B14F-4D97-AF65-F5344CB8AC3E}">
        <p14:creationId xmlns:p14="http://schemas.microsoft.com/office/powerpoint/2010/main" val="35090580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River Basin Authority (RBA) in Kerala</a:t>
            </a:r>
          </a:p>
        </p:txBody>
      </p:sp>
      <p:pic>
        <p:nvPicPr>
          <p:cNvPr id="8" name="Picture 7" descr="A screenshot of a cell phone&#10;&#10;Description automatically generated">
            <a:extLst>
              <a:ext uri="{FF2B5EF4-FFF2-40B4-BE49-F238E27FC236}">
                <a16:creationId xmlns:a16="http://schemas.microsoft.com/office/drawing/2014/main" id="{D1C31546-ACFF-4C08-9D22-B2F945E644B0}"/>
              </a:ext>
            </a:extLst>
          </p:cNvPr>
          <p:cNvPicPr>
            <a:picLocks noChangeAspect="1"/>
          </p:cNvPicPr>
          <p:nvPr/>
        </p:nvPicPr>
        <p:blipFill rotWithShape="1">
          <a:blip r:embed="rId2"/>
          <a:srcRect l="15276" t="21468" r="22107" b="44989"/>
          <a:stretch/>
        </p:blipFill>
        <p:spPr>
          <a:xfrm>
            <a:off x="3607048" y="780756"/>
            <a:ext cx="5042171" cy="3495469"/>
          </a:xfrm>
          <a:prstGeom prst="rect">
            <a:avLst/>
          </a:prstGeom>
        </p:spPr>
      </p:pic>
      <p:sp>
        <p:nvSpPr>
          <p:cNvPr id="9" name="TextBox 8">
            <a:extLst>
              <a:ext uri="{FF2B5EF4-FFF2-40B4-BE49-F238E27FC236}">
                <a16:creationId xmlns:a16="http://schemas.microsoft.com/office/drawing/2014/main" id="{AC22FB25-0CC2-420C-A65E-E80F0EF583D7}"/>
              </a:ext>
            </a:extLst>
          </p:cNvPr>
          <p:cNvSpPr txBox="1"/>
          <p:nvPr/>
        </p:nvSpPr>
        <p:spPr>
          <a:xfrm>
            <a:off x="5629693" y="445579"/>
            <a:ext cx="1603068" cy="307777"/>
          </a:xfrm>
          <a:prstGeom prst="rect">
            <a:avLst/>
          </a:prstGeom>
          <a:noFill/>
        </p:spPr>
        <p:txBody>
          <a:bodyPr wrap="none" rtlCol="0">
            <a:spAutoFit/>
          </a:bodyPr>
          <a:lstStyle/>
          <a:p>
            <a:pPr algn="l"/>
            <a:r>
              <a:rPr lang="en-GB" sz="1400" b="1" dirty="0"/>
              <a:t>RBA organigram</a:t>
            </a:r>
          </a:p>
        </p:txBody>
      </p:sp>
      <p:sp>
        <p:nvSpPr>
          <p:cNvPr id="10" name="TextBox 9">
            <a:extLst>
              <a:ext uri="{FF2B5EF4-FFF2-40B4-BE49-F238E27FC236}">
                <a16:creationId xmlns:a16="http://schemas.microsoft.com/office/drawing/2014/main" id="{59C330A5-D924-4BB2-BC8F-D00AA78357CE}"/>
              </a:ext>
            </a:extLst>
          </p:cNvPr>
          <p:cNvSpPr txBox="1"/>
          <p:nvPr/>
        </p:nvSpPr>
        <p:spPr>
          <a:xfrm>
            <a:off x="4475917" y="4276225"/>
            <a:ext cx="3910620" cy="369332"/>
          </a:xfrm>
          <a:prstGeom prst="rect">
            <a:avLst/>
          </a:prstGeom>
          <a:noFill/>
        </p:spPr>
        <p:txBody>
          <a:bodyPr wrap="square" rtlCol="0">
            <a:spAutoFit/>
          </a:bodyPr>
          <a:lstStyle/>
          <a:p>
            <a:r>
              <a:rPr lang="en-GB" sz="900" dirty="0">
                <a:solidFill>
                  <a:schemeClr val="bg1">
                    <a:lumMod val="50000"/>
                  </a:schemeClr>
                </a:solidFill>
              </a:rPr>
              <a:t>Source: Note from the Chief Engineer Irrigation &amp; Administration Thiruvananthapuram, dated 25/03/2019</a:t>
            </a:r>
          </a:p>
        </p:txBody>
      </p:sp>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781129"/>
            <a:ext cx="8354817" cy="3495469"/>
          </a:xfrm>
        </p:spPr>
        <p:txBody>
          <a:bodyPr/>
          <a:lstStyle/>
          <a:p>
            <a:pPr>
              <a:spcBef>
                <a:spcPts val="300"/>
              </a:spcBef>
            </a:pPr>
            <a:r>
              <a:rPr lang="en-GB" sz="1600" dirty="0"/>
              <a:t>In 2018, Kerala state government</a:t>
            </a:r>
            <a:br>
              <a:rPr lang="en-GB" sz="1600" dirty="0"/>
            </a:br>
            <a:r>
              <a:rPr lang="en-GB" sz="1600" dirty="0"/>
              <a:t>announced its plan to establish a</a:t>
            </a:r>
            <a:br>
              <a:rPr lang="en-GB" sz="1600" dirty="0"/>
            </a:br>
            <a:r>
              <a:rPr lang="en-GB" sz="1600" dirty="0"/>
              <a:t>River Management Authority for                                                                                           the 44 rivers in the State.</a:t>
            </a:r>
          </a:p>
          <a:p>
            <a:pPr marL="285750" indent="-285750">
              <a:spcBef>
                <a:spcPts val="300"/>
              </a:spcBef>
              <a:buFont typeface="Arial" panose="020B0604020202020204" pitchFamily="34" charset="0"/>
              <a:buChar char="•"/>
            </a:pPr>
            <a:endParaRPr lang="en-GB" sz="1600" dirty="0"/>
          </a:p>
          <a:p>
            <a:pPr>
              <a:spcBef>
                <a:spcPts val="300"/>
              </a:spcBef>
            </a:pPr>
            <a:r>
              <a:rPr lang="en-GB" sz="1600" dirty="0"/>
              <a:t>Proposed set-up of the RBA:</a:t>
            </a:r>
          </a:p>
          <a:p>
            <a:pPr marL="285750" lvl="1" indent="-285750">
              <a:lnSpc>
                <a:spcPct val="114000"/>
              </a:lnSpc>
              <a:spcBef>
                <a:spcPts val="0"/>
              </a:spcBef>
            </a:pPr>
            <a:r>
              <a:rPr lang="en-GB" sz="1600" dirty="0"/>
              <a:t>Governing Council</a:t>
            </a:r>
          </a:p>
          <a:p>
            <a:pPr marL="285750" lvl="1" indent="-285750">
              <a:lnSpc>
                <a:spcPct val="114000"/>
              </a:lnSpc>
              <a:spcBef>
                <a:spcPts val="0"/>
              </a:spcBef>
            </a:pPr>
            <a:r>
              <a:rPr lang="en-GB" sz="1600" dirty="0"/>
              <a:t>Executive Committee</a:t>
            </a:r>
          </a:p>
          <a:p>
            <a:pPr marL="466725" lvl="1" indent="-285750">
              <a:spcBef>
                <a:spcPts val="300"/>
              </a:spcBef>
              <a:buFont typeface="Arial" panose="020B0604020202020204" pitchFamily="34" charset="0"/>
              <a:buChar char="•"/>
            </a:pPr>
            <a:endParaRPr lang="en-GB" sz="1600" dirty="0"/>
          </a:p>
          <a:p>
            <a:pPr>
              <a:spcBef>
                <a:spcPts val="300"/>
              </a:spcBef>
            </a:pPr>
            <a:r>
              <a:rPr lang="en-GB" sz="1600" dirty="0"/>
              <a:t>Advised by an Advisory Committee:</a:t>
            </a:r>
          </a:p>
          <a:p>
            <a:pPr marL="285750" lvl="1" indent="-285750">
              <a:lnSpc>
                <a:spcPct val="114000"/>
              </a:lnSpc>
              <a:spcBef>
                <a:spcPts val="0"/>
              </a:spcBef>
            </a:pPr>
            <a:r>
              <a:rPr lang="en-GB" sz="1600" dirty="0"/>
              <a:t>Provide technical advices</a:t>
            </a:r>
          </a:p>
          <a:p>
            <a:pPr marL="285750" lvl="1" indent="-285750">
              <a:lnSpc>
                <a:spcPct val="114000"/>
              </a:lnSpc>
              <a:spcBef>
                <a:spcPts val="0"/>
              </a:spcBef>
            </a:pPr>
            <a:r>
              <a:rPr lang="en-GB" sz="1600" dirty="0"/>
              <a:t>Without any decision-making powers</a:t>
            </a:r>
          </a:p>
          <a:p>
            <a:pPr>
              <a:spcBef>
                <a:spcPts val="300"/>
              </a:spcBef>
            </a:pPr>
            <a:endParaRPr lang="en-GB" sz="1600" dirty="0"/>
          </a:p>
          <a:p>
            <a:pPr marL="466725" lvl="1" indent="-285750">
              <a:spcBef>
                <a:spcPts val="300"/>
              </a:spcBef>
              <a:buFont typeface="Arial" panose="020B0604020202020204" pitchFamily="34" charset="0"/>
              <a:buChar char="•"/>
            </a:pPr>
            <a:endParaRPr lang="en-GB" sz="1600" dirty="0"/>
          </a:p>
        </p:txBody>
      </p:sp>
      <p:sp>
        <p:nvSpPr>
          <p:cNvPr id="6" name="Textfeld 5">
            <a:extLst>
              <a:ext uri="{FF2B5EF4-FFF2-40B4-BE49-F238E27FC236}">
                <a16:creationId xmlns:a16="http://schemas.microsoft.com/office/drawing/2014/main" id="{35AEEAE2-74F5-4FDD-AAEF-10FE70A09E1C}"/>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11</a:t>
            </a:fld>
            <a:r>
              <a:rPr lang="en-GB" sz="1000" b="1" dirty="0">
                <a:solidFill>
                  <a:schemeClr val="bg1">
                    <a:lumMod val="50000"/>
                  </a:schemeClr>
                </a:solidFill>
              </a:rPr>
              <a:t> -</a:t>
            </a:r>
          </a:p>
        </p:txBody>
      </p:sp>
    </p:spTree>
    <p:extLst>
      <p:ext uri="{BB962C8B-B14F-4D97-AF65-F5344CB8AC3E}">
        <p14:creationId xmlns:p14="http://schemas.microsoft.com/office/powerpoint/2010/main" val="2950043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River Basin Authority (RBA) in Kerala</a:t>
            </a:r>
          </a:p>
        </p:txBody>
      </p:sp>
      <p:pic>
        <p:nvPicPr>
          <p:cNvPr id="8" name="Picture 7" descr="A screenshot of a cell phone&#10;&#10;Description automatically generated">
            <a:extLst>
              <a:ext uri="{FF2B5EF4-FFF2-40B4-BE49-F238E27FC236}">
                <a16:creationId xmlns:a16="http://schemas.microsoft.com/office/drawing/2014/main" id="{D1C31546-ACFF-4C08-9D22-B2F945E644B0}"/>
              </a:ext>
            </a:extLst>
          </p:cNvPr>
          <p:cNvPicPr>
            <a:picLocks noChangeAspect="1"/>
          </p:cNvPicPr>
          <p:nvPr/>
        </p:nvPicPr>
        <p:blipFill rotWithShape="1">
          <a:blip r:embed="rId2"/>
          <a:srcRect l="15276" t="21468" r="22107" b="44989"/>
          <a:stretch/>
        </p:blipFill>
        <p:spPr>
          <a:xfrm>
            <a:off x="4929891" y="1518377"/>
            <a:ext cx="3851998" cy="2670385"/>
          </a:xfrm>
          <a:prstGeom prst="rect">
            <a:avLst/>
          </a:prstGeom>
        </p:spPr>
      </p:pic>
      <p:sp>
        <p:nvSpPr>
          <p:cNvPr id="9" name="TextBox 8">
            <a:extLst>
              <a:ext uri="{FF2B5EF4-FFF2-40B4-BE49-F238E27FC236}">
                <a16:creationId xmlns:a16="http://schemas.microsoft.com/office/drawing/2014/main" id="{AC22FB25-0CC2-420C-A65E-E80F0EF583D7}"/>
              </a:ext>
            </a:extLst>
          </p:cNvPr>
          <p:cNvSpPr txBox="1"/>
          <p:nvPr/>
        </p:nvSpPr>
        <p:spPr>
          <a:xfrm>
            <a:off x="6490742" y="1108433"/>
            <a:ext cx="1603068" cy="307777"/>
          </a:xfrm>
          <a:prstGeom prst="rect">
            <a:avLst/>
          </a:prstGeom>
          <a:noFill/>
        </p:spPr>
        <p:txBody>
          <a:bodyPr wrap="none" rtlCol="0">
            <a:spAutoFit/>
          </a:bodyPr>
          <a:lstStyle/>
          <a:p>
            <a:pPr algn="l"/>
            <a:r>
              <a:rPr lang="en-GB" sz="1400" b="1" dirty="0"/>
              <a:t>RBA organigram</a:t>
            </a:r>
          </a:p>
        </p:txBody>
      </p:sp>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8" y="817630"/>
            <a:ext cx="6040924" cy="3547894"/>
          </a:xfrm>
        </p:spPr>
        <p:txBody>
          <a:bodyPr/>
          <a:lstStyle/>
          <a:p>
            <a:pPr>
              <a:spcBef>
                <a:spcPts val="300"/>
              </a:spcBef>
            </a:pPr>
            <a:r>
              <a:rPr lang="en-GB" sz="1600" b="1" dirty="0">
                <a:solidFill>
                  <a:schemeClr val="accent1"/>
                </a:solidFill>
              </a:rPr>
              <a:t>Governing Council</a:t>
            </a:r>
            <a:r>
              <a:rPr lang="en-GB" sz="1600" dirty="0"/>
              <a:t>:</a:t>
            </a:r>
          </a:p>
          <a:p>
            <a:pPr marL="285750" lvl="1" indent="-285750">
              <a:lnSpc>
                <a:spcPct val="100000"/>
              </a:lnSpc>
              <a:spcBef>
                <a:spcPts val="0"/>
              </a:spcBef>
            </a:pPr>
            <a:r>
              <a:rPr lang="en-GB" sz="1400" dirty="0"/>
              <a:t>Chairman: Chief Minister</a:t>
            </a:r>
          </a:p>
          <a:p>
            <a:pPr marL="285750" lvl="1" indent="-285750">
              <a:lnSpc>
                <a:spcPct val="100000"/>
              </a:lnSpc>
              <a:spcBef>
                <a:spcPts val="0"/>
              </a:spcBef>
            </a:pPr>
            <a:r>
              <a:rPr lang="en-GB" sz="1400" dirty="0"/>
              <a:t>Vice Chairman: Kerala’s Minister for Water Resources</a:t>
            </a:r>
          </a:p>
          <a:p>
            <a:pPr marL="285750" lvl="1" indent="-285750">
              <a:lnSpc>
                <a:spcPct val="100000"/>
              </a:lnSpc>
              <a:spcBef>
                <a:spcPts val="0"/>
              </a:spcBef>
            </a:pPr>
            <a:r>
              <a:rPr lang="en-GB" sz="1400" dirty="0"/>
              <a:t>Secretary: the Chief Secretary</a:t>
            </a:r>
          </a:p>
          <a:p>
            <a:pPr marL="285750" lvl="1" indent="-285750">
              <a:lnSpc>
                <a:spcPct val="100000"/>
              </a:lnSpc>
              <a:spcBef>
                <a:spcPts val="0"/>
              </a:spcBef>
            </a:pPr>
            <a:r>
              <a:rPr lang="en-GB" sz="1400" dirty="0"/>
              <a:t>The Opposition Leader of the Legislative Assembly</a:t>
            </a:r>
          </a:p>
          <a:p>
            <a:pPr marL="285750" lvl="1" indent="-285750">
              <a:lnSpc>
                <a:spcPct val="100000"/>
              </a:lnSpc>
              <a:spcBef>
                <a:spcPts val="0"/>
              </a:spcBef>
            </a:pPr>
            <a:r>
              <a:rPr lang="en-GB" sz="1400" dirty="0"/>
              <a:t>Different State Ministers: Finance, Agriculture,</a:t>
            </a:r>
            <a:br>
              <a:rPr lang="en-GB" sz="1400" dirty="0"/>
            </a:br>
            <a:r>
              <a:rPr lang="en-GB" sz="1400" dirty="0"/>
              <a:t>Environment and Forest, Rural Development,</a:t>
            </a:r>
            <a:br>
              <a:rPr lang="en-GB" sz="1400" dirty="0"/>
            </a:br>
            <a:r>
              <a:rPr lang="en-GB" sz="1400" dirty="0"/>
              <a:t>Panchayats, Urban Development, Revenue,</a:t>
            </a:r>
            <a:br>
              <a:rPr lang="en-GB" sz="1400" dirty="0"/>
            </a:br>
            <a:r>
              <a:rPr lang="en-GB" sz="1400" dirty="0"/>
              <a:t>Industries, Power, Fisheries;</a:t>
            </a:r>
          </a:p>
          <a:p>
            <a:pPr marL="285750" lvl="1" indent="-285750">
              <a:lnSpc>
                <a:spcPct val="100000"/>
              </a:lnSpc>
              <a:spcBef>
                <a:spcPts val="0"/>
              </a:spcBef>
            </a:pPr>
            <a:r>
              <a:rPr lang="en-GB" sz="1400" dirty="0"/>
              <a:t>Vice-Chairman of the State Planning Board</a:t>
            </a:r>
          </a:p>
          <a:p>
            <a:pPr marL="285750" lvl="1" indent="-285750">
              <a:lnSpc>
                <a:spcPct val="100000"/>
              </a:lnSpc>
              <a:spcBef>
                <a:spcPts val="0"/>
              </a:spcBef>
            </a:pPr>
            <a:r>
              <a:rPr lang="en-GB" sz="1400" dirty="0"/>
              <a:t>Two members of the Parliament, representing the area of any</a:t>
            </a:r>
            <a:br>
              <a:rPr lang="en-GB" sz="1400" dirty="0"/>
            </a:br>
            <a:r>
              <a:rPr lang="en-GB" sz="1400" dirty="0"/>
              <a:t>of the two River Basin Boards, nominated by Government</a:t>
            </a:r>
          </a:p>
          <a:p>
            <a:pPr marL="285750" lvl="1" indent="-285750">
              <a:lnSpc>
                <a:spcPct val="100000"/>
              </a:lnSpc>
              <a:spcBef>
                <a:spcPts val="0"/>
              </a:spcBef>
            </a:pPr>
            <a:r>
              <a:rPr lang="en-GB" sz="1400" dirty="0"/>
              <a:t>Three members of the Legislative Assembly, representing the</a:t>
            </a:r>
            <a:br>
              <a:rPr lang="en-GB" sz="1400" dirty="0"/>
            </a:br>
            <a:r>
              <a:rPr lang="en-GB" sz="1400" dirty="0"/>
              <a:t>area of any of the three River Basin Boards, nominated by</a:t>
            </a:r>
            <a:br>
              <a:rPr lang="en-GB" sz="1400" dirty="0"/>
            </a:br>
            <a:r>
              <a:rPr lang="en-GB" sz="1400" dirty="0"/>
              <a:t>Government</a:t>
            </a:r>
          </a:p>
          <a:p>
            <a:pPr marL="285750" lvl="1" indent="-285750">
              <a:lnSpc>
                <a:spcPct val="100000"/>
              </a:lnSpc>
              <a:spcBef>
                <a:spcPts val="0"/>
              </a:spcBef>
            </a:pPr>
            <a:r>
              <a:rPr lang="en-GB" sz="1400" dirty="0"/>
              <a:t>Two representatives of NGO, nominated by Government</a:t>
            </a:r>
          </a:p>
        </p:txBody>
      </p:sp>
      <p:sp>
        <p:nvSpPr>
          <p:cNvPr id="10" name="Rectangle 9">
            <a:extLst>
              <a:ext uri="{FF2B5EF4-FFF2-40B4-BE49-F238E27FC236}">
                <a16:creationId xmlns:a16="http://schemas.microsoft.com/office/drawing/2014/main" id="{E9F3257C-1FFA-4B17-9A3E-BD231A447142}"/>
              </a:ext>
            </a:extLst>
          </p:cNvPr>
          <p:cNvSpPr/>
          <p:nvPr/>
        </p:nvSpPr>
        <p:spPr>
          <a:xfrm>
            <a:off x="4845465" y="2050992"/>
            <a:ext cx="1016950" cy="752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6" name="Textfeld 5">
            <a:extLst>
              <a:ext uri="{FF2B5EF4-FFF2-40B4-BE49-F238E27FC236}">
                <a16:creationId xmlns:a16="http://schemas.microsoft.com/office/drawing/2014/main" id="{815BBBB9-375A-42A6-A41F-00F8A362856F}"/>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12</a:t>
            </a:fld>
            <a:r>
              <a:rPr lang="en-GB" sz="1000" b="1" dirty="0">
                <a:solidFill>
                  <a:schemeClr val="bg1">
                    <a:lumMod val="50000"/>
                  </a:schemeClr>
                </a:solidFill>
              </a:rPr>
              <a:t> -</a:t>
            </a:r>
          </a:p>
        </p:txBody>
      </p:sp>
    </p:spTree>
    <p:extLst>
      <p:ext uri="{BB962C8B-B14F-4D97-AF65-F5344CB8AC3E}">
        <p14:creationId xmlns:p14="http://schemas.microsoft.com/office/powerpoint/2010/main" val="19058280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8" y="618526"/>
            <a:ext cx="7442504" cy="3735682"/>
          </a:xfrm>
        </p:spPr>
        <p:txBody>
          <a:bodyPr/>
          <a:lstStyle/>
          <a:p>
            <a:pPr>
              <a:lnSpc>
                <a:spcPct val="110000"/>
              </a:lnSpc>
              <a:spcBef>
                <a:spcPts val="0"/>
              </a:spcBef>
            </a:pPr>
            <a:r>
              <a:rPr lang="en-GB" sz="1600" b="1" dirty="0"/>
              <a:t>Powers, Functions and Responsibilities of the </a:t>
            </a:r>
            <a:r>
              <a:rPr lang="en-GB" sz="1600" b="1" dirty="0">
                <a:solidFill>
                  <a:schemeClr val="accent1"/>
                </a:solidFill>
              </a:rPr>
              <a:t>Governing Council</a:t>
            </a:r>
          </a:p>
          <a:p>
            <a:pPr>
              <a:lnSpc>
                <a:spcPct val="110000"/>
              </a:lnSpc>
              <a:spcBef>
                <a:spcPts val="0"/>
              </a:spcBef>
            </a:pPr>
            <a:endParaRPr lang="en-GB" sz="500" dirty="0"/>
          </a:p>
          <a:p>
            <a:pPr marL="285750" lvl="1" indent="-285750">
              <a:lnSpc>
                <a:spcPct val="110000"/>
              </a:lnSpc>
              <a:spcBef>
                <a:spcPts val="0"/>
              </a:spcBef>
            </a:pPr>
            <a:r>
              <a:rPr lang="en-GB" sz="1600" dirty="0"/>
              <a:t>Apex body for the coordination, convergence and integration</a:t>
            </a:r>
            <a:br>
              <a:rPr lang="en-GB" sz="1600" dirty="0"/>
            </a:br>
            <a:r>
              <a:rPr lang="en-GB" sz="1600" dirty="0"/>
              <a:t>of policies and programs.</a:t>
            </a:r>
          </a:p>
          <a:p>
            <a:pPr marL="0" lvl="1" indent="0">
              <a:lnSpc>
                <a:spcPct val="110000"/>
              </a:lnSpc>
              <a:spcBef>
                <a:spcPts val="0"/>
              </a:spcBef>
              <a:buNone/>
            </a:pPr>
            <a:endParaRPr lang="en-GB" sz="500" dirty="0"/>
          </a:p>
          <a:p>
            <a:pPr marL="0" lvl="1" indent="0">
              <a:lnSpc>
                <a:spcPct val="110000"/>
              </a:lnSpc>
              <a:spcBef>
                <a:spcPts val="0"/>
              </a:spcBef>
              <a:buNone/>
            </a:pPr>
            <a:endParaRPr lang="en-GB" sz="500" dirty="0"/>
          </a:p>
          <a:p>
            <a:pPr marL="0" lvl="1" indent="0">
              <a:lnSpc>
                <a:spcPct val="110000"/>
              </a:lnSpc>
              <a:spcBef>
                <a:spcPts val="0"/>
              </a:spcBef>
              <a:buNone/>
            </a:pPr>
            <a:r>
              <a:rPr lang="en-GB" sz="1600" b="1" dirty="0"/>
              <a:t>Main functions</a:t>
            </a:r>
          </a:p>
          <a:p>
            <a:pPr marL="285750" lvl="1" indent="-285750">
              <a:lnSpc>
                <a:spcPct val="110000"/>
              </a:lnSpc>
              <a:spcBef>
                <a:spcPts val="0"/>
              </a:spcBef>
            </a:pPr>
            <a:r>
              <a:rPr lang="en-IN" sz="1600" dirty="0"/>
              <a:t>Approve River Basin Plans submitted by the Executive Committee.</a:t>
            </a:r>
          </a:p>
          <a:p>
            <a:pPr marL="285750" lvl="1" indent="-285750">
              <a:lnSpc>
                <a:spcPct val="110000"/>
              </a:lnSpc>
              <a:spcBef>
                <a:spcPts val="0"/>
              </a:spcBef>
            </a:pPr>
            <a:r>
              <a:rPr lang="en-IN" sz="1600" dirty="0"/>
              <a:t>Monitor the progress and outcomes of the implementation of the</a:t>
            </a:r>
            <a:br>
              <a:rPr lang="en-IN" sz="1600" dirty="0"/>
            </a:br>
            <a:r>
              <a:rPr lang="en-IN" sz="1600" dirty="0"/>
              <a:t>River Basin Plans;</a:t>
            </a:r>
          </a:p>
          <a:p>
            <a:pPr marL="285750" lvl="1" indent="-285750">
              <a:lnSpc>
                <a:spcPct val="110000"/>
              </a:lnSpc>
              <a:spcBef>
                <a:spcPts val="0"/>
              </a:spcBef>
            </a:pPr>
            <a:r>
              <a:rPr lang="en-IN" sz="1600" dirty="0"/>
              <a:t>Lead the communication campaign and monitor the activities related to awareness creation and </a:t>
            </a:r>
            <a:r>
              <a:rPr lang="en-IN" sz="1600" dirty="0" err="1"/>
              <a:t>behavior</a:t>
            </a:r>
            <a:r>
              <a:rPr lang="en-IN" sz="1600" dirty="0"/>
              <a:t> change among the public and ensure the participation of all stakeholders concerned.</a:t>
            </a:r>
          </a:p>
          <a:p>
            <a:pPr marL="285750" lvl="1" indent="-285750">
              <a:lnSpc>
                <a:spcPct val="110000"/>
              </a:lnSpc>
              <a:spcBef>
                <a:spcPts val="0"/>
              </a:spcBef>
            </a:pPr>
            <a:r>
              <a:rPr lang="en-IN" sz="1600" dirty="0"/>
              <a:t>Recommend to the Government on the inter-basin and intra-basin water transfer and allocations.</a:t>
            </a:r>
          </a:p>
          <a:p>
            <a:pPr marL="285750" lvl="1" indent="-285750">
              <a:lnSpc>
                <a:spcPct val="110000"/>
              </a:lnSpc>
              <a:spcBef>
                <a:spcPts val="0"/>
              </a:spcBef>
            </a:pPr>
            <a:r>
              <a:rPr lang="en-IN" sz="1600" dirty="0"/>
              <a:t>Oversee the inter-state agreements.</a:t>
            </a:r>
          </a:p>
        </p:txBody>
      </p:sp>
      <p:sp>
        <p:nvSpPr>
          <p:cNvPr id="2" name="Titel 1"/>
          <p:cNvSpPr>
            <a:spLocks noGrp="1"/>
          </p:cNvSpPr>
          <p:nvPr>
            <p:ph type="title"/>
          </p:nvPr>
        </p:nvSpPr>
        <p:spPr/>
        <p:txBody>
          <a:bodyPr/>
          <a:lstStyle/>
          <a:p>
            <a:r>
              <a:rPr lang="en-GB" dirty="0"/>
              <a:t>River Basin Authority (RBA) in Kerala</a:t>
            </a:r>
          </a:p>
        </p:txBody>
      </p:sp>
      <p:sp>
        <p:nvSpPr>
          <p:cNvPr id="6" name="Textfeld 5">
            <a:extLst>
              <a:ext uri="{FF2B5EF4-FFF2-40B4-BE49-F238E27FC236}">
                <a16:creationId xmlns:a16="http://schemas.microsoft.com/office/drawing/2014/main" id="{1D5040AD-8F83-42A0-9092-815E8474CF61}"/>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13</a:t>
            </a:fld>
            <a:r>
              <a:rPr lang="en-GB" sz="1000" b="1" dirty="0">
                <a:solidFill>
                  <a:schemeClr val="bg1">
                    <a:lumMod val="50000"/>
                  </a:schemeClr>
                </a:solidFill>
              </a:rPr>
              <a:t> -</a:t>
            </a:r>
          </a:p>
        </p:txBody>
      </p:sp>
    </p:spTree>
    <p:extLst>
      <p:ext uri="{BB962C8B-B14F-4D97-AF65-F5344CB8AC3E}">
        <p14:creationId xmlns:p14="http://schemas.microsoft.com/office/powerpoint/2010/main" val="2243432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River Basin Authority (RBA) in Kerala</a:t>
            </a:r>
          </a:p>
        </p:txBody>
      </p:sp>
      <p:pic>
        <p:nvPicPr>
          <p:cNvPr id="8" name="Picture 7" descr="A screenshot of a cell phone&#10;&#10;Description automatically generated">
            <a:extLst>
              <a:ext uri="{FF2B5EF4-FFF2-40B4-BE49-F238E27FC236}">
                <a16:creationId xmlns:a16="http://schemas.microsoft.com/office/drawing/2014/main" id="{D1C31546-ACFF-4C08-9D22-B2F945E644B0}"/>
              </a:ext>
            </a:extLst>
          </p:cNvPr>
          <p:cNvPicPr>
            <a:picLocks noChangeAspect="1"/>
          </p:cNvPicPr>
          <p:nvPr/>
        </p:nvPicPr>
        <p:blipFill rotWithShape="1">
          <a:blip r:embed="rId2"/>
          <a:srcRect l="15276" t="21468" r="22107" b="44989"/>
          <a:stretch/>
        </p:blipFill>
        <p:spPr>
          <a:xfrm>
            <a:off x="4820553" y="1005362"/>
            <a:ext cx="3851998" cy="2670385"/>
          </a:xfrm>
          <a:prstGeom prst="rect">
            <a:avLst/>
          </a:prstGeom>
        </p:spPr>
      </p:pic>
      <p:sp>
        <p:nvSpPr>
          <p:cNvPr id="9" name="TextBox 8">
            <a:extLst>
              <a:ext uri="{FF2B5EF4-FFF2-40B4-BE49-F238E27FC236}">
                <a16:creationId xmlns:a16="http://schemas.microsoft.com/office/drawing/2014/main" id="{AC22FB25-0CC2-420C-A65E-E80F0EF583D7}"/>
              </a:ext>
            </a:extLst>
          </p:cNvPr>
          <p:cNvSpPr txBox="1"/>
          <p:nvPr/>
        </p:nvSpPr>
        <p:spPr>
          <a:xfrm>
            <a:off x="6228569" y="580627"/>
            <a:ext cx="1603068" cy="307777"/>
          </a:xfrm>
          <a:prstGeom prst="rect">
            <a:avLst/>
          </a:prstGeom>
          <a:noFill/>
        </p:spPr>
        <p:txBody>
          <a:bodyPr wrap="none" rtlCol="0">
            <a:spAutoFit/>
          </a:bodyPr>
          <a:lstStyle/>
          <a:p>
            <a:pPr algn="l"/>
            <a:r>
              <a:rPr lang="en-GB" sz="1400" b="1" dirty="0"/>
              <a:t>RBA organigram</a:t>
            </a:r>
          </a:p>
        </p:txBody>
      </p:sp>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731915"/>
            <a:ext cx="5653271" cy="3735682"/>
          </a:xfrm>
        </p:spPr>
        <p:txBody>
          <a:bodyPr/>
          <a:lstStyle/>
          <a:p>
            <a:pPr>
              <a:spcBef>
                <a:spcPts val="300"/>
              </a:spcBef>
            </a:pPr>
            <a:r>
              <a:rPr lang="en-GB" sz="1600" b="1" dirty="0">
                <a:solidFill>
                  <a:schemeClr val="accent1"/>
                </a:solidFill>
              </a:rPr>
              <a:t>Executive Committee</a:t>
            </a:r>
          </a:p>
          <a:p>
            <a:pPr marL="285750" lvl="1" indent="-285750">
              <a:lnSpc>
                <a:spcPct val="110000"/>
              </a:lnSpc>
              <a:spcBef>
                <a:spcPts val="0"/>
              </a:spcBef>
            </a:pPr>
            <a:r>
              <a:rPr lang="en-GB" sz="1400" dirty="0"/>
              <a:t>Chairman: the Chief Secretary.</a:t>
            </a:r>
          </a:p>
          <a:p>
            <a:pPr marL="285750" lvl="1" indent="-285750">
              <a:lnSpc>
                <a:spcPct val="110000"/>
              </a:lnSpc>
              <a:spcBef>
                <a:spcPts val="0"/>
              </a:spcBef>
            </a:pPr>
            <a:r>
              <a:rPr lang="en-GB" sz="1400" dirty="0"/>
              <a:t>Vice-Chairperson:  Secretary of Kerala’s Water</a:t>
            </a:r>
            <a:br>
              <a:rPr lang="en-GB" sz="1400" dirty="0"/>
            </a:br>
            <a:r>
              <a:rPr lang="en-GB" sz="1400" dirty="0"/>
              <a:t>Resources Department.</a:t>
            </a:r>
          </a:p>
          <a:p>
            <a:pPr marL="285750" lvl="1" indent="-285750">
              <a:lnSpc>
                <a:spcPct val="110000"/>
              </a:lnSpc>
              <a:spcBef>
                <a:spcPts val="0"/>
              </a:spcBef>
            </a:pPr>
            <a:r>
              <a:rPr lang="en-GB" sz="1400" dirty="0"/>
              <a:t>Secretary: the Chief Executive officer.</a:t>
            </a:r>
          </a:p>
          <a:p>
            <a:pPr marL="285750" lvl="1" indent="-285750">
              <a:lnSpc>
                <a:spcPct val="110000"/>
              </a:lnSpc>
              <a:spcBef>
                <a:spcPts val="0"/>
              </a:spcBef>
            </a:pPr>
            <a:r>
              <a:rPr lang="en-GB" sz="1400" dirty="0"/>
              <a:t>Member Secretary of Kerala State Pollution</a:t>
            </a:r>
            <a:br>
              <a:rPr lang="en-GB" sz="1400" dirty="0"/>
            </a:br>
            <a:r>
              <a:rPr lang="en-GB" sz="1400" dirty="0"/>
              <a:t>Control Board.</a:t>
            </a:r>
          </a:p>
          <a:p>
            <a:pPr marL="285750" lvl="1" indent="-285750">
              <a:lnSpc>
                <a:spcPct val="110000"/>
              </a:lnSpc>
              <a:spcBef>
                <a:spcPts val="0"/>
              </a:spcBef>
            </a:pPr>
            <a:r>
              <a:rPr lang="en-GB" sz="1400" dirty="0"/>
              <a:t>Directors of State Department: Irrigation and Administration,</a:t>
            </a:r>
            <a:br>
              <a:rPr lang="en-GB" sz="1400" dirty="0"/>
            </a:br>
            <a:r>
              <a:rPr lang="en-GB" sz="1400" dirty="0"/>
              <a:t>Kerala Water Authority, Groundwater Department, Environment</a:t>
            </a:r>
            <a:br>
              <a:rPr lang="en-GB" sz="1400" dirty="0"/>
            </a:br>
            <a:r>
              <a:rPr lang="en-GB" sz="1400" dirty="0"/>
              <a:t>and Climate Change, Conservator of Forests, Agriculture</a:t>
            </a:r>
            <a:br>
              <a:rPr lang="en-GB" sz="1400" dirty="0"/>
            </a:br>
            <a:r>
              <a:rPr lang="en-GB" sz="1400" dirty="0"/>
              <a:t>Department, Soil Survey and Soil Conservation Department,</a:t>
            </a:r>
            <a:br>
              <a:rPr lang="en-GB" sz="1400" dirty="0"/>
            </a:br>
            <a:r>
              <a:rPr lang="en-GB" sz="1400" dirty="0"/>
              <a:t>Science and Technology and Environment Department, Electricity</a:t>
            </a:r>
            <a:br>
              <a:rPr lang="en-GB" sz="1400" dirty="0"/>
            </a:br>
            <a:r>
              <a:rPr lang="en-GB" sz="1400" dirty="0"/>
              <a:t>Board Limited, </a:t>
            </a:r>
            <a:r>
              <a:rPr lang="en-GB" sz="1400" dirty="0" err="1"/>
              <a:t>Center</a:t>
            </a:r>
            <a:r>
              <a:rPr lang="en-GB" sz="1400" dirty="0"/>
              <a:t> for Water Resources Development and</a:t>
            </a:r>
            <a:br>
              <a:rPr lang="en-GB" sz="1400" dirty="0"/>
            </a:br>
            <a:r>
              <a:rPr lang="en-GB" sz="1400" dirty="0"/>
              <a:t>Management.</a:t>
            </a:r>
          </a:p>
          <a:p>
            <a:pPr marL="285750" lvl="1" indent="-285750">
              <a:lnSpc>
                <a:spcPct val="110000"/>
              </a:lnSpc>
              <a:spcBef>
                <a:spcPts val="0"/>
              </a:spcBef>
            </a:pPr>
            <a:r>
              <a:rPr lang="en-GB" sz="1400" dirty="0"/>
              <a:t>River Basin Board representatives.</a:t>
            </a:r>
          </a:p>
        </p:txBody>
      </p:sp>
      <p:sp>
        <p:nvSpPr>
          <p:cNvPr id="10" name="Rectangle 9">
            <a:extLst>
              <a:ext uri="{FF2B5EF4-FFF2-40B4-BE49-F238E27FC236}">
                <a16:creationId xmlns:a16="http://schemas.microsoft.com/office/drawing/2014/main" id="{404D1707-43D8-4323-BF96-0D9633DA6A6B}"/>
              </a:ext>
            </a:extLst>
          </p:cNvPr>
          <p:cNvSpPr/>
          <p:nvPr/>
        </p:nvSpPr>
        <p:spPr>
          <a:xfrm>
            <a:off x="6439237" y="1571432"/>
            <a:ext cx="1016950" cy="683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6" name="Textfeld 5">
            <a:extLst>
              <a:ext uri="{FF2B5EF4-FFF2-40B4-BE49-F238E27FC236}">
                <a16:creationId xmlns:a16="http://schemas.microsoft.com/office/drawing/2014/main" id="{A8333D8E-1059-41CF-9D63-0855CA1DFEA2}"/>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14</a:t>
            </a:fld>
            <a:r>
              <a:rPr lang="en-GB" sz="1000" b="1" dirty="0">
                <a:solidFill>
                  <a:schemeClr val="bg1">
                    <a:lumMod val="50000"/>
                  </a:schemeClr>
                </a:solidFill>
              </a:rPr>
              <a:t> -</a:t>
            </a:r>
          </a:p>
        </p:txBody>
      </p:sp>
    </p:spTree>
    <p:extLst>
      <p:ext uri="{BB962C8B-B14F-4D97-AF65-F5344CB8AC3E}">
        <p14:creationId xmlns:p14="http://schemas.microsoft.com/office/powerpoint/2010/main" val="8747635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780756"/>
            <a:ext cx="7172684" cy="3735683"/>
          </a:xfrm>
        </p:spPr>
        <p:txBody>
          <a:bodyPr/>
          <a:lstStyle/>
          <a:p>
            <a:pPr>
              <a:spcBef>
                <a:spcPts val="300"/>
              </a:spcBef>
            </a:pPr>
            <a:r>
              <a:rPr lang="en-GB" sz="1600" b="1" dirty="0"/>
              <a:t>Powers, Functions and Responsibilities of the </a:t>
            </a:r>
            <a:r>
              <a:rPr lang="en-GB" sz="1600" b="1" dirty="0">
                <a:solidFill>
                  <a:schemeClr val="accent1"/>
                </a:solidFill>
              </a:rPr>
              <a:t>Executive Committee</a:t>
            </a:r>
          </a:p>
          <a:p>
            <a:pPr>
              <a:spcBef>
                <a:spcPts val="300"/>
              </a:spcBef>
            </a:pPr>
            <a:endParaRPr lang="en-GB" sz="500" dirty="0"/>
          </a:p>
          <a:p>
            <a:pPr marL="285750" lvl="1" indent="-285750">
              <a:lnSpc>
                <a:spcPct val="114000"/>
              </a:lnSpc>
              <a:spcBef>
                <a:spcPts val="0"/>
              </a:spcBef>
            </a:pPr>
            <a:r>
              <a:rPr lang="en-GB" sz="1400" dirty="0"/>
              <a:t>Coordination, convergence and integration of policies, and</a:t>
            </a:r>
            <a:br>
              <a:rPr lang="en-GB" sz="1400" dirty="0"/>
            </a:br>
            <a:r>
              <a:rPr lang="en-GB" sz="1400" dirty="0"/>
              <a:t>programs.</a:t>
            </a:r>
          </a:p>
          <a:p>
            <a:pPr marL="285750" lvl="1" indent="-285750">
              <a:lnSpc>
                <a:spcPct val="114000"/>
              </a:lnSpc>
              <a:spcBef>
                <a:spcPts val="0"/>
              </a:spcBef>
            </a:pPr>
            <a:r>
              <a:rPr lang="en-GB" sz="1400" dirty="0"/>
              <a:t>Approve River Basin Plans prepared by River Basin Boards.</a:t>
            </a:r>
          </a:p>
          <a:p>
            <a:pPr marL="285750" lvl="1" indent="-285750">
              <a:lnSpc>
                <a:spcPct val="114000"/>
              </a:lnSpc>
              <a:spcBef>
                <a:spcPts val="0"/>
              </a:spcBef>
            </a:pPr>
            <a:r>
              <a:rPr lang="en-GB" sz="1400" dirty="0"/>
              <a:t>Prepare, implement and monitor river basin plans for rivers where separate</a:t>
            </a:r>
            <a:br>
              <a:rPr lang="en-GB" sz="1400" dirty="0"/>
            </a:br>
            <a:r>
              <a:rPr lang="en-GB" sz="1400" dirty="0"/>
              <a:t>boards are not formed.</a:t>
            </a:r>
          </a:p>
          <a:p>
            <a:pPr marL="285750" lvl="1" indent="-285750">
              <a:lnSpc>
                <a:spcPct val="114000"/>
              </a:lnSpc>
              <a:spcBef>
                <a:spcPts val="0"/>
              </a:spcBef>
            </a:pPr>
            <a:r>
              <a:rPr lang="en-GB" sz="1400" dirty="0"/>
              <a:t>Recommend specific measures and programs.</a:t>
            </a:r>
          </a:p>
          <a:p>
            <a:pPr marL="285750" lvl="1" indent="-285750">
              <a:lnSpc>
                <a:spcPct val="114000"/>
              </a:lnSpc>
              <a:spcBef>
                <a:spcPts val="0"/>
              </a:spcBef>
            </a:pPr>
            <a:r>
              <a:rPr lang="en-GB" sz="1400" dirty="0"/>
              <a:t>Monitor the progress and outcomes of the implementation of the River Basin Plans.</a:t>
            </a:r>
          </a:p>
          <a:p>
            <a:pPr marL="285750" lvl="1" indent="-285750">
              <a:lnSpc>
                <a:spcPct val="114000"/>
              </a:lnSpc>
              <a:spcBef>
                <a:spcPts val="0"/>
              </a:spcBef>
            </a:pPr>
            <a:r>
              <a:rPr lang="en-GB" sz="1400" dirty="0"/>
              <a:t>Monitor the projects and programs of Government Departments and Agencies and ensure that they are in consonance with River Basin Plans.</a:t>
            </a:r>
          </a:p>
          <a:p>
            <a:pPr marL="285750" lvl="1" indent="-285750">
              <a:lnSpc>
                <a:spcPct val="114000"/>
              </a:lnSpc>
              <a:spcBef>
                <a:spcPts val="0"/>
              </a:spcBef>
            </a:pPr>
            <a:r>
              <a:rPr lang="en-GB" sz="1400" dirty="0"/>
              <a:t>Resolve water disputes and conflicts in the River Basins through conciliation.</a:t>
            </a:r>
          </a:p>
          <a:p>
            <a:pPr marL="285750" lvl="1" indent="-285750">
              <a:lnSpc>
                <a:spcPct val="114000"/>
              </a:lnSpc>
              <a:spcBef>
                <a:spcPts val="0"/>
              </a:spcBef>
            </a:pPr>
            <a:r>
              <a:rPr lang="en-GB" sz="1400" dirty="0"/>
              <a:t>Design and roll out effective communication strategy and campaigns for the conservation of rivers.</a:t>
            </a:r>
          </a:p>
        </p:txBody>
      </p:sp>
      <p:sp>
        <p:nvSpPr>
          <p:cNvPr id="2" name="Titel 1"/>
          <p:cNvSpPr>
            <a:spLocks noGrp="1"/>
          </p:cNvSpPr>
          <p:nvPr>
            <p:ph type="title"/>
          </p:nvPr>
        </p:nvSpPr>
        <p:spPr/>
        <p:txBody>
          <a:bodyPr/>
          <a:lstStyle/>
          <a:p>
            <a:r>
              <a:rPr lang="en-GB" dirty="0"/>
              <a:t>River Basin Authority (RBA) in Kerala</a:t>
            </a:r>
          </a:p>
        </p:txBody>
      </p:sp>
      <p:sp>
        <p:nvSpPr>
          <p:cNvPr id="6" name="Textfeld 5">
            <a:extLst>
              <a:ext uri="{FF2B5EF4-FFF2-40B4-BE49-F238E27FC236}">
                <a16:creationId xmlns:a16="http://schemas.microsoft.com/office/drawing/2014/main" id="{79B3D919-2AD5-4A94-93DA-EC7295E97B16}"/>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15</a:t>
            </a:fld>
            <a:r>
              <a:rPr lang="en-GB" sz="1000" b="1" dirty="0">
                <a:solidFill>
                  <a:schemeClr val="bg1">
                    <a:lumMod val="50000"/>
                  </a:schemeClr>
                </a:solidFill>
              </a:rPr>
              <a:t> -</a:t>
            </a:r>
          </a:p>
        </p:txBody>
      </p:sp>
    </p:spTree>
    <p:extLst>
      <p:ext uri="{BB962C8B-B14F-4D97-AF65-F5344CB8AC3E}">
        <p14:creationId xmlns:p14="http://schemas.microsoft.com/office/powerpoint/2010/main" val="38954764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River Basin Authority (RBA) in Kerala</a:t>
            </a:r>
          </a:p>
        </p:txBody>
      </p:sp>
      <p:pic>
        <p:nvPicPr>
          <p:cNvPr id="8" name="Picture 7" descr="A screenshot of a cell phone&#10;&#10;Description automatically generated">
            <a:extLst>
              <a:ext uri="{FF2B5EF4-FFF2-40B4-BE49-F238E27FC236}">
                <a16:creationId xmlns:a16="http://schemas.microsoft.com/office/drawing/2014/main" id="{D1C31546-ACFF-4C08-9D22-B2F945E644B0}"/>
              </a:ext>
            </a:extLst>
          </p:cNvPr>
          <p:cNvPicPr>
            <a:picLocks noChangeAspect="1"/>
          </p:cNvPicPr>
          <p:nvPr/>
        </p:nvPicPr>
        <p:blipFill rotWithShape="1">
          <a:blip r:embed="rId2"/>
          <a:srcRect l="15276" t="21468" r="22107" b="44989"/>
          <a:stretch/>
        </p:blipFill>
        <p:spPr>
          <a:xfrm>
            <a:off x="5121582" y="1196953"/>
            <a:ext cx="3851998" cy="2670385"/>
          </a:xfrm>
          <a:prstGeom prst="rect">
            <a:avLst/>
          </a:prstGeom>
        </p:spPr>
      </p:pic>
      <p:sp>
        <p:nvSpPr>
          <p:cNvPr id="9" name="TextBox 8">
            <a:extLst>
              <a:ext uri="{FF2B5EF4-FFF2-40B4-BE49-F238E27FC236}">
                <a16:creationId xmlns:a16="http://schemas.microsoft.com/office/drawing/2014/main" id="{AC22FB25-0CC2-420C-A65E-E80F0EF583D7}"/>
              </a:ext>
            </a:extLst>
          </p:cNvPr>
          <p:cNvSpPr txBox="1"/>
          <p:nvPr/>
        </p:nvSpPr>
        <p:spPr>
          <a:xfrm>
            <a:off x="6580684" y="740880"/>
            <a:ext cx="1603068" cy="307777"/>
          </a:xfrm>
          <a:prstGeom prst="rect">
            <a:avLst/>
          </a:prstGeom>
          <a:noFill/>
        </p:spPr>
        <p:txBody>
          <a:bodyPr wrap="none" rtlCol="0">
            <a:spAutoFit/>
          </a:bodyPr>
          <a:lstStyle/>
          <a:p>
            <a:pPr algn="l"/>
            <a:r>
              <a:rPr lang="en-GB" sz="1400" b="1" dirty="0"/>
              <a:t>RBA organigram</a:t>
            </a:r>
          </a:p>
        </p:txBody>
      </p:sp>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8" y="901521"/>
            <a:ext cx="6265776" cy="3205784"/>
          </a:xfrm>
        </p:spPr>
        <p:txBody>
          <a:bodyPr/>
          <a:lstStyle/>
          <a:p>
            <a:pPr>
              <a:spcBef>
                <a:spcPts val="300"/>
              </a:spcBef>
            </a:pPr>
            <a:r>
              <a:rPr lang="en-GB" sz="1600" b="1" dirty="0">
                <a:solidFill>
                  <a:schemeClr val="accent1"/>
                </a:solidFill>
              </a:rPr>
              <a:t>River Basin Boards</a:t>
            </a:r>
            <a:r>
              <a:rPr lang="en-GB" sz="1600" dirty="0"/>
              <a:t> (3 to 4)</a:t>
            </a:r>
          </a:p>
          <a:p>
            <a:pPr>
              <a:spcBef>
                <a:spcPts val="300"/>
              </a:spcBef>
            </a:pPr>
            <a:endParaRPr lang="en-GB" sz="500" dirty="0"/>
          </a:p>
          <a:p>
            <a:pPr marL="285750" lvl="1" indent="-285750">
              <a:lnSpc>
                <a:spcPct val="114000"/>
              </a:lnSpc>
              <a:spcBef>
                <a:spcPts val="0"/>
              </a:spcBef>
            </a:pPr>
            <a:r>
              <a:rPr lang="en-GB" sz="1400" dirty="0"/>
              <a:t>Chairman: Chief Engineer, Irrigation Department.</a:t>
            </a:r>
          </a:p>
          <a:p>
            <a:pPr marL="285750" lvl="1" indent="-285750">
              <a:lnSpc>
                <a:spcPct val="114000"/>
              </a:lnSpc>
              <a:spcBef>
                <a:spcPts val="0"/>
              </a:spcBef>
            </a:pPr>
            <a:r>
              <a:rPr lang="en-GB" sz="1400" dirty="0"/>
              <a:t>Superintending Engineer(s) of the Irrigation Department.</a:t>
            </a:r>
          </a:p>
          <a:p>
            <a:pPr marL="285750" lvl="1" indent="-285750">
              <a:lnSpc>
                <a:spcPct val="114000"/>
              </a:lnSpc>
              <a:spcBef>
                <a:spcPts val="0"/>
              </a:spcBef>
            </a:pPr>
            <a:r>
              <a:rPr lang="en-GB" sz="1400" dirty="0"/>
              <a:t>Regional Officer, Kerala State Pollution Control Board.</a:t>
            </a:r>
          </a:p>
          <a:p>
            <a:pPr marL="285750" lvl="1" indent="-285750">
              <a:lnSpc>
                <a:spcPct val="114000"/>
              </a:lnSpc>
              <a:spcBef>
                <a:spcPts val="0"/>
              </a:spcBef>
            </a:pPr>
            <a:r>
              <a:rPr lang="en-GB" sz="1400" dirty="0"/>
              <a:t>Local Departments: Executive Engineers</a:t>
            </a:r>
            <a:br>
              <a:rPr lang="en-GB" sz="1400" dirty="0"/>
            </a:br>
            <a:r>
              <a:rPr lang="en-GB" sz="1400" dirty="0"/>
              <a:t>Kerala Water Authority, Groundwater</a:t>
            </a:r>
            <a:br>
              <a:rPr lang="en-GB" sz="1400" dirty="0"/>
            </a:br>
            <a:r>
              <a:rPr lang="en-GB" sz="1400" dirty="0"/>
              <a:t>Department, Agriculture Department,</a:t>
            </a:r>
            <a:br>
              <a:rPr lang="en-GB" sz="1400" dirty="0"/>
            </a:br>
            <a:r>
              <a:rPr lang="en-GB" sz="1400" dirty="0"/>
              <a:t>District Officer Soil Survey, District Soil Conservation Officer,</a:t>
            </a:r>
            <a:br>
              <a:rPr lang="en-GB" sz="1400" dirty="0"/>
            </a:br>
            <a:r>
              <a:rPr lang="en-GB" sz="1400" dirty="0"/>
              <a:t>Divisional Forest Officer, Kerala State Electricity Board Limited,</a:t>
            </a:r>
            <a:br>
              <a:rPr lang="en-GB" sz="1400" dirty="0"/>
            </a:br>
            <a:r>
              <a:rPr lang="en-GB" sz="1400" dirty="0"/>
              <a:t>Fisheries Department, Project Director,</a:t>
            </a:r>
            <a:br>
              <a:rPr lang="en-GB" sz="1400" dirty="0"/>
            </a:br>
            <a:r>
              <a:rPr lang="en-GB" sz="1400" dirty="0"/>
              <a:t>Rural Development Department.</a:t>
            </a:r>
          </a:p>
          <a:p>
            <a:pPr marL="285750" lvl="1" indent="-285750">
              <a:lnSpc>
                <a:spcPct val="114000"/>
              </a:lnSpc>
              <a:spcBef>
                <a:spcPts val="0"/>
              </a:spcBef>
            </a:pPr>
            <a:r>
              <a:rPr lang="en-GB" sz="1400" dirty="0"/>
              <a:t>Basin management committee representatives.</a:t>
            </a:r>
            <a:endParaRPr lang="en-GB" sz="1600" dirty="0"/>
          </a:p>
        </p:txBody>
      </p:sp>
      <p:sp>
        <p:nvSpPr>
          <p:cNvPr id="10" name="Rectangle 9">
            <a:extLst>
              <a:ext uri="{FF2B5EF4-FFF2-40B4-BE49-F238E27FC236}">
                <a16:creationId xmlns:a16="http://schemas.microsoft.com/office/drawing/2014/main" id="{B31836F3-A4B3-4FDA-819A-2A354E6769BA}"/>
              </a:ext>
            </a:extLst>
          </p:cNvPr>
          <p:cNvSpPr/>
          <p:nvPr/>
        </p:nvSpPr>
        <p:spPr>
          <a:xfrm>
            <a:off x="6781073" y="2555089"/>
            <a:ext cx="944325" cy="60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6" name="Textfeld 5">
            <a:extLst>
              <a:ext uri="{FF2B5EF4-FFF2-40B4-BE49-F238E27FC236}">
                <a16:creationId xmlns:a16="http://schemas.microsoft.com/office/drawing/2014/main" id="{86FD4B1A-874E-4D67-87A5-72A0B1AD4D96}"/>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16</a:t>
            </a:fld>
            <a:r>
              <a:rPr lang="en-GB" sz="1000" b="1" dirty="0">
                <a:solidFill>
                  <a:schemeClr val="bg1">
                    <a:lumMod val="50000"/>
                  </a:schemeClr>
                </a:solidFill>
              </a:rPr>
              <a:t> -</a:t>
            </a:r>
          </a:p>
        </p:txBody>
      </p:sp>
    </p:spTree>
    <p:extLst>
      <p:ext uri="{BB962C8B-B14F-4D97-AF65-F5344CB8AC3E}">
        <p14:creationId xmlns:p14="http://schemas.microsoft.com/office/powerpoint/2010/main" val="39244822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8" y="707017"/>
            <a:ext cx="7397534" cy="3735682"/>
          </a:xfrm>
        </p:spPr>
        <p:txBody>
          <a:bodyPr/>
          <a:lstStyle/>
          <a:p>
            <a:pPr>
              <a:spcBef>
                <a:spcPts val="300"/>
              </a:spcBef>
            </a:pPr>
            <a:r>
              <a:rPr lang="en-GB" sz="1600" b="1" dirty="0"/>
              <a:t>Powers, Functions and Responsibilities of the </a:t>
            </a:r>
            <a:r>
              <a:rPr lang="en-GB" sz="1600" b="1" dirty="0">
                <a:solidFill>
                  <a:schemeClr val="accent1"/>
                </a:solidFill>
              </a:rPr>
              <a:t>River Basin Boards</a:t>
            </a:r>
          </a:p>
          <a:p>
            <a:pPr marL="285750" lvl="1" indent="-285750">
              <a:lnSpc>
                <a:spcPct val="114000"/>
              </a:lnSpc>
              <a:spcBef>
                <a:spcPts val="0"/>
              </a:spcBef>
            </a:pPr>
            <a:r>
              <a:rPr lang="en-GB" sz="1400" dirty="0"/>
              <a:t>To prepare River Basin Plan.</a:t>
            </a:r>
          </a:p>
          <a:p>
            <a:pPr marL="285750" lvl="1" indent="-285750">
              <a:lnSpc>
                <a:spcPct val="114000"/>
              </a:lnSpc>
              <a:spcBef>
                <a:spcPts val="0"/>
              </a:spcBef>
            </a:pPr>
            <a:r>
              <a:rPr lang="en-GB" sz="1400" dirty="0"/>
              <a:t>Carry out activities under the basin plan, adopting a decentralized approach.</a:t>
            </a:r>
          </a:p>
          <a:p>
            <a:pPr marL="285750" lvl="1" indent="-285750">
              <a:lnSpc>
                <a:spcPct val="114000"/>
              </a:lnSpc>
              <a:spcBef>
                <a:spcPts val="0"/>
              </a:spcBef>
            </a:pPr>
            <a:r>
              <a:rPr lang="en-GB" sz="1400" dirty="0"/>
              <a:t>Integrate and co-ordinate development works carried out by various departments.</a:t>
            </a:r>
          </a:p>
          <a:p>
            <a:pPr marL="285750" lvl="1" indent="-285750">
              <a:lnSpc>
                <a:spcPct val="114000"/>
              </a:lnSpc>
              <a:spcBef>
                <a:spcPts val="0"/>
              </a:spcBef>
            </a:pPr>
            <a:r>
              <a:rPr lang="en-GB" sz="1400" dirty="0"/>
              <a:t>Design and develop an integrated data network and a Decision Support System (DSS).</a:t>
            </a:r>
          </a:p>
          <a:p>
            <a:pPr marL="285750" lvl="1" indent="-285750">
              <a:lnSpc>
                <a:spcPct val="114000"/>
              </a:lnSpc>
              <a:spcBef>
                <a:spcPts val="0"/>
              </a:spcBef>
            </a:pPr>
            <a:r>
              <a:rPr lang="en-GB" sz="1400" dirty="0"/>
              <a:t>Determine and regulate water rights, water sharing, and water transfer both inter and intra</a:t>
            </a:r>
          </a:p>
          <a:p>
            <a:pPr marL="285750" lvl="1" indent="-285750">
              <a:lnSpc>
                <a:spcPct val="114000"/>
              </a:lnSpc>
              <a:spcBef>
                <a:spcPts val="0"/>
              </a:spcBef>
            </a:pPr>
            <a:r>
              <a:rPr lang="en-GB" sz="1400" dirty="0"/>
              <a:t>basin levels.</a:t>
            </a:r>
          </a:p>
          <a:p>
            <a:pPr marL="285750" lvl="1" indent="-285750">
              <a:lnSpc>
                <a:spcPct val="114000"/>
              </a:lnSpc>
              <a:spcBef>
                <a:spcPts val="0"/>
              </a:spcBef>
            </a:pPr>
            <a:r>
              <a:rPr lang="en-GB" sz="1400" dirty="0"/>
              <a:t>Redress the disputes on water related issues within the jurisdiction of the River Basin Board and to refer to the Authority such issues which could not be resolved at their level.</a:t>
            </a:r>
          </a:p>
          <a:p>
            <a:pPr marL="285750" lvl="1" indent="-285750">
              <a:lnSpc>
                <a:spcPct val="114000"/>
              </a:lnSpc>
              <a:spcBef>
                <a:spcPts val="0"/>
              </a:spcBef>
            </a:pPr>
            <a:r>
              <a:rPr lang="en-GB" sz="1400" dirty="0"/>
              <a:t>Take measures, including penal or otherwise, to prevent water pollution, encroachment and any other adverse activities.</a:t>
            </a:r>
          </a:p>
          <a:p>
            <a:pPr marL="285750" lvl="1" indent="-285750">
              <a:lnSpc>
                <a:spcPct val="114000"/>
              </a:lnSpc>
              <a:spcBef>
                <a:spcPts val="0"/>
              </a:spcBef>
            </a:pPr>
            <a:r>
              <a:rPr lang="en-GB" sz="1400" dirty="0"/>
              <a:t>Design and roll out effective communication strategy and campaigns for sustainable management of the river basin.</a:t>
            </a:r>
          </a:p>
          <a:p>
            <a:pPr marL="285750" lvl="1" indent="-285750">
              <a:lnSpc>
                <a:spcPct val="114000"/>
              </a:lnSpc>
              <a:spcBef>
                <a:spcPts val="0"/>
              </a:spcBef>
            </a:pPr>
            <a:r>
              <a:rPr lang="en-GB" sz="1400" dirty="0"/>
              <a:t>Ensure participation and stakeholder engagement right from the preparation of basin plans to its implementation.</a:t>
            </a:r>
          </a:p>
        </p:txBody>
      </p:sp>
      <p:sp>
        <p:nvSpPr>
          <p:cNvPr id="2" name="Titel 1"/>
          <p:cNvSpPr>
            <a:spLocks noGrp="1"/>
          </p:cNvSpPr>
          <p:nvPr>
            <p:ph type="title"/>
          </p:nvPr>
        </p:nvSpPr>
        <p:spPr/>
        <p:txBody>
          <a:bodyPr/>
          <a:lstStyle/>
          <a:p>
            <a:r>
              <a:rPr lang="en-GB" dirty="0"/>
              <a:t>River Basin Authority (RBA) in Kerala</a:t>
            </a:r>
          </a:p>
        </p:txBody>
      </p:sp>
      <p:sp>
        <p:nvSpPr>
          <p:cNvPr id="6" name="Textfeld 5">
            <a:extLst>
              <a:ext uri="{FF2B5EF4-FFF2-40B4-BE49-F238E27FC236}">
                <a16:creationId xmlns:a16="http://schemas.microsoft.com/office/drawing/2014/main" id="{9F431FEA-68D1-4960-86FC-C671618290D8}"/>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17</a:t>
            </a:fld>
            <a:r>
              <a:rPr lang="en-GB" sz="1000" b="1" dirty="0">
                <a:solidFill>
                  <a:schemeClr val="bg1">
                    <a:lumMod val="50000"/>
                  </a:schemeClr>
                </a:solidFill>
              </a:rPr>
              <a:t> -</a:t>
            </a:r>
          </a:p>
        </p:txBody>
      </p:sp>
    </p:spTree>
    <p:extLst>
      <p:ext uri="{BB962C8B-B14F-4D97-AF65-F5344CB8AC3E}">
        <p14:creationId xmlns:p14="http://schemas.microsoft.com/office/powerpoint/2010/main" val="24976999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River Basin Authority (RBA) in Kerala</a:t>
            </a:r>
          </a:p>
        </p:txBody>
      </p:sp>
      <p:pic>
        <p:nvPicPr>
          <p:cNvPr id="8" name="Picture 7" descr="A screenshot of a cell phone&#10;&#10;Description automatically generated">
            <a:extLst>
              <a:ext uri="{FF2B5EF4-FFF2-40B4-BE49-F238E27FC236}">
                <a16:creationId xmlns:a16="http://schemas.microsoft.com/office/drawing/2014/main" id="{D1C31546-ACFF-4C08-9D22-B2F945E644B0}"/>
              </a:ext>
            </a:extLst>
          </p:cNvPr>
          <p:cNvPicPr>
            <a:picLocks noChangeAspect="1"/>
          </p:cNvPicPr>
          <p:nvPr/>
        </p:nvPicPr>
        <p:blipFill rotWithShape="1">
          <a:blip r:embed="rId2"/>
          <a:srcRect l="15276" t="21468" r="22107" b="44989"/>
          <a:stretch/>
        </p:blipFill>
        <p:spPr>
          <a:xfrm>
            <a:off x="5069115" y="1069936"/>
            <a:ext cx="3851998" cy="2670385"/>
          </a:xfrm>
          <a:prstGeom prst="rect">
            <a:avLst/>
          </a:prstGeom>
        </p:spPr>
      </p:pic>
      <p:sp>
        <p:nvSpPr>
          <p:cNvPr id="9" name="TextBox 8">
            <a:extLst>
              <a:ext uri="{FF2B5EF4-FFF2-40B4-BE49-F238E27FC236}">
                <a16:creationId xmlns:a16="http://schemas.microsoft.com/office/drawing/2014/main" id="{AC22FB25-0CC2-420C-A65E-E80F0EF583D7}"/>
              </a:ext>
            </a:extLst>
          </p:cNvPr>
          <p:cNvSpPr txBox="1"/>
          <p:nvPr/>
        </p:nvSpPr>
        <p:spPr>
          <a:xfrm>
            <a:off x="6526107" y="672172"/>
            <a:ext cx="1603068" cy="307777"/>
          </a:xfrm>
          <a:prstGeom prst="rect">
            <a:avLst/>
          </a:prstGeom>
          <a:noFill/>
        </p:spPr>
        <p:txBody>
          <a:bodyPr wrap="none" rtlCol="0">
            <a:spAutoFit/>
          </a:bodyPr>
          <a:lstStyle/>
          <a:p>
            <a:pPr algn="l"/>
            <a:r>
              <a:rPr lang="en-GB" sz="1400" b="1" dirty="0"/>
              <a:t>RBA organigram</a:t>
            </a:r>
          </a:p>
        </p:txBody>
      </p:sp>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901521"/>
            <a:ext cx="8354817" cy="3735682"/>
          </a:xfrm>
        </p:spPr>
        <p:txBody>
          <a:bodyPr/>
          <a:lstStyle/>
          <a:p>
            <a:pPr>
              <a:spcBef>
                <a:spcPts val="300"/>
              </a:spcBef>
            </a:pPr>
            <a:r>
              <a:rPr lang="en-GB" sz="1600" b="1" dirty="0">
                <a:solidFill>
                  <a:schemeClr val="accent1"/>
                </a:solidFill>
              </a:rPr>
              <a:t>Basin Management Committees</a:t>
            </a:r>
          </a:p>
          <a:p>
            <a:pPr marL="285750" lvl="1" indent="-285750">
              <a:lnSpc>
                <a:spcPct val="100000"/>
              </a:lnSpc>
            </a:pPr>
            <a:r>
              <a:rPr lang="en-GB" sz="1600" dirty="0"/>
              <a:t>Members of Parliament.</a:t>
            </a:r>
          </a:p>
          <a:p>
            <a:pPr marL="285750" lvl="1" indent="-285750">
              <a:lnSpc>
                <a:spcPct val="100000"/>
              </a:lnSpc>
            </a:pPr>
            <a:r>
              <a:rPr lang="en-GB" sz="1600" dirty="0"/>
              <a:t>Members of the Legislative Assembly.</a:t>
            </a:r>
          </a:p>
          <a:p>
            <a:pPr marL="285750" lvl="1" indent="-285750">
              <a:lnSpc>
                <a:spcPct val="100000"/>
              </a:lnSpc>
            </a:pPr>
            <a:r>
              <a:rPr lang="en-GB" sz="1600" dirty="0"/>
              <a:t>Heads of Local Self Government Institutions.</a:t>
            </a:r>
          </a:p>
          <a:p>
            <a:pPr marL="285750" lvl="1" indent="-285750">
              <a:lnSpc>
                <a:spcPct val="100000"/>
              </a:lnSpc>
            </a:pPr>
            <a:r>
              <a:rPr lang="en-GB" sz="1600" dirty="0"/>
              <a:t>Representatives of all registered NGOs.</a:t>
            </a:r>
          </a:p>
          <a:p>
            <a:pPr marL="285750" lvl="1" indent="-285750">
              <a:lnSpc>
                <a:spcPct val="100000"/>
              </a:lnSpc>
            </a:pPr>
            <a:r>
              <a:rPr lang="en-GB" sz="1600" dirty="0"/>
              <a:t>District level officers of Irrigation, Agriculture,</a:t>
            </a:r>
            <a:br>
              <a:rPr lang="en-GB" sz="1600" dirty="0"/>
            </a:br>
            <a:r>
              <a:rPr lang="en-GB" sz="1600" dirty="0"/>
              <a:t>Kerala Water Authority, Groundwater,</a:t>
            </a:r>
            <a:br>
              <a:rPr lang="en-GB" sz="1600" dirty="0"/>
            </a:br>
            <a:r>
              <a:rPr lang="en-GB" sz="1600" dirty="0"/>
              <a:t>Forest, Soil Conservation, Pollution Control</a:t>
            </a:r>
            <a:br>
              <a:rPr lang="en-GB" sz="1600" dirty="0"/>
            </a:br>
            <a:r>
              <a:rPr lang="en-GB" sz="1600" dirty="0"/>
              <a:t>Board and Electricity Board.</a:t>
            </a:r>
          </a:p>
          <a:p>
            <a:pPr marL="285750" lvl="1" indent="-285750">
              <a:lnSpc>
                <a:spcPct val="100000"/>
              </a:lnSpc>
            </a:pPr>
            <a:r>
              <a:rPr lang="en-GB" sz="1600" dirty="0"/>
              <a:t>Representative of water user groups.</a:t>
            </a:r>
          </a:p>
        </p:txBody>
      </p:sp>
      <p:sp>
        <p:nvSpPr>
          <p:cNvPr id="10" name="Rectangle 9">
            <a:extLst>
              <a:ext uri="{FF2B5EF4-FFF2-40B4-BE49-F238E27FC236}">
                <a16:creationId xmlns:a16="http://schemas.microsoft.com/office/drawing/2014/main" id="{B6EF4FD1-AAB2-4216-9A9C-BB1240449503}"/>
              </a:ext>
            </a:extLst>
          </p:cNvPr>
          <p:cNvSpPr/>
          <p:nvPr/>
        </p:nvSpPr>
        <p:spPr>
          <a:xfrm>
            <a:off x="6722423" y="3135031"/>
            <a:ext cx="944325" cy="60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6" name="Textfeld 5">
            <a:extLst>
              <a:ext uri="{FF2B5EF4-FFF2-40B4-BE49-F238E27FC236}">
                <a16:creationId xmlns:a16="http://schemas.microsoft.com/office/drawing/2014/main" id="{BE6600BE-64C8-4EDC-A102-7683A8E5DC38}"/>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18</a:t>
            </a:fld>
            <a:r>
              <a:rPr lang="en-GB" sz="1000" b="1" dirty="0">
                <a:solidFill>
                  <a:schemeClr val="bg1">
                    <a:lumMod val="50000"/>
                  </a:schemeClr>
                </a:solidFill>
              </a:rPr>
              <a:t> -</a:t>
            </a:r>
          </a:p>
        </p:txBody>
      </p:sp>
    </p:spTree>
    <p:extLst>
      <p:ext uri="{BB962C8B-B14F-4D97-AF65-F5344CB8AC3E}">
        <p14:creationId xmlns:p14="http://schemas.microsoft.com/office/powerpoint/2010/main" val="40510266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780757"/>
            <a:ext cx="8354817" cy="3735682"/>
          </a:xfrm>
        </p:spPr>
        <p:txBody>
          <a:bodyPr/>
          <a:lstStyle/>
          <a:p>
            <a:pPr>
              <a:spcBef>
                <a:spcPts val="300"/>
              </a:spcBef>
            </a:pPr>
            <a:r>
              <a:rPr lang="en-GB" sz="1600" b="1" dirty="0"/>
              <a:t>Powers, Functions and Responsibilities of the </a:t>
            </a:r>
            <a:r>
              <a:rPr lang="en-GB" sz="1600" b="1" dirty="0">
                <a:solidFill>
                  <a:schemeClr val="accent1"/>
                </a:solidFill>
              </a:rPr>
              <a:t>Basin Management Committees</a:t>
            </a:r>
          </a:p>
          <a:p>
            <a:pPr marL="285750" lvl="1" indent="-285750">
              <a:lnSpc>
                <a:spcPct val="100000"/>
              </a:lnSpc>
            </a:pPr>
            <a:r>
              <a:rPr lang="en-GB" sz="1600" dirty="0"/>
              <a:t>Plan programs and projects at sub basin level.</a:t>
            </a:r>
          </a:p>
          <a:p>
            <a:pPr marL="285750" lvl="1" indent="-285750">
              <a:lnSpc>
                <a:spcPct val="100000"/>
              </a:lnSpc>
            </a:pPr>
            <a:r>
              <a:rPr lang="en-GB" sz="1600" dirty="0"/>
              <a:t>Collect baseline data and inventories.</a:t>
            </a:r>
          </a:p>
          <a:p>
            <a:pPr marL="285750" lvl="1" indent="-285750">
              <a:lnSpc>
                <a:spcPct val="100000"/>
              </a:lnSpc>
            </a:pPr>
            <a:r>
              <a:rPr lang="en-GB" sz="1600" dirty="0"/>
              <a:t>Support the Board in the preparation of basin plan.</a:t>
            </a:r>
          </a:p>
          <a:p>
            <a:pPr marL="285750" lvl="1" indent="-285750">
              <a:lnSpc>
                <a:spcPct val="100000"/>
              </a:lnSpc>
            </a:pPr>
            <a:r>
              <a:rPr lang="en-GB" sz="1600" dirty="0"/>
              <a:t>Monitor implementation of basin plan.</a:t>
            </a:r>
          </a:p>
          <a:p>
            <a:pPr marL="285750" lvl="1" indent="-285750">
              <a:lnSpc>
                <a:spcPct val="100000"/>
              </a:lnSpc>
            </a:pPr>
            <a:r>
              <a:rPr lang="en-GB" sz="1600" dirty="0"/>
              <a:t>Monitor water quality.</a:t>
            </a:r>
          </a:p>
          <a:p>
            <a:pPr marL="285750" lvl="1" indent="-285750">
              <a:lnSpc>
                <a:spcPct val="100000"/>
              </a:lnSpc>
            </a:pPr>
            <a:r>
              <a:rPr lang="en-GB" sz="1600" dirty="0"/>
              <a:t>Implement selected components of basin plan through community contracting.</a:t>
            </a:r>
          </a:p>
          <a:p>
            <a:pPr marL="285750" lvl="1" indent="-285750">
              <a:lnSpc>
                <a:spcPct val="100000"/>
              </a:lnSpc>
            </a:pPr>
            <a:r>
              <a:rPr lang="en-GB" sz="1600" dirty="0"/>
              <a:t>Mobilize community participation initiatives for enforcement of pollution control in the basins.</a:t>
            </a:r>
          </a:p>
          <a:p>
            <a:pPr marL="285750" lvl="1" indent="-285750">
              <a:lnSpc>
                <a:spcPct val="100000"/>
              </a:lnSpc>
            </a:pPr>
            <a:r>
              <a:rPr lang="en-GB" sz="1600" dirty="0"/>
              <a:t>Carry out communication campaign with specific focus on direct contact programs.</a:t>
            </a:r>
          </a:p>
        </p:txBody>
      </p:sp>
      <p:sp>
        <p:nvSpPr>
          <p:cNvPr id="2" name="Titel 1"/>
          <p:cNvSpPr>
            <a:spLocks noGrp="1"/>
          </p:cNvSpPr>
          <p:nvPr>
            <p:ph type="title"/>
          </p:nvPr>
        </p:nvSpPr>
        <p:spPr/>
        <p:txBody>
          <a:bodyPr/>
          <a:lstStyle/>
          <a:p>
            <a:r>
              <a:rPr lang="en-GB" dirty="0"/>
              <a:t>River Basin Authority (RBA) in Kerala</a:t>
            </a:r>
          </a:p>
        </p:txBody>
      </p:sp>
      <p:sp>
        <p:nvSpPr>
          <p:cNvPr id="6" name="Textfeld 5">
            <a:extLst>
              <a:ext uri="{FF2B5EF4-FFF2-40B4-BE49-F238E27FC236}">
                <a16:creationId xmlns:a16="http://schemas.microsoft.com/office/drawing/2014/main" id="{4159FEFE-FB7F-4D92-9866-582C240019C6}"/>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19</a:t>
            </a:fld>
            <a:r>
              <a:rPr lang="en-GB" sz="1000" b="1" dirty="0">
                <a:solidFill>
                  <a:schemeClr val="bg1">
                    <a:lumMod val="50000"/>
                  </a:schemeClr>
                </a:solidFill>
              </a:rPr>
              <a:t> -</a:t>
            </a:r>
          </a:p>
        </p:txBody>
      </p:sp>
    </p:spTree>
    <p:extLst>
      <p:ext uri="{BB962C8B-B14F-4D97-AF65-F5344CB8AC3E}">
        <p14:creationId xmlns:p14="http://schemas.microsoft.com/office/powerpoint/2010/main" val="27639876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Karte enthält.&#10;&#10;Automatisch generierte Beschreibung">
            <a:extLst>
              <a:ext uri="{FF2B5EF4-FFF2-40B4-BE49-F238E27FC236}">
                <a16:creationId xmlns:a16="http://schemas.microsoft.com/office/drawing/2014/main" id="{48E8FA0D-5CCE-4BBD-A606-2F8ED1BAC9E7}"/>
              </a:ext>
            </a:extLst>
          </p:cNvPr>
          <p:cNvPicPr>
            <a:picLocks noChangeAspect="1"/>
          </p:cNvPicPr>
          <p:nvPr/>
        </p:nvPicPr>
        <p:blipFill>
          <a:blip r:embed="rId2"/>
          <a:stretch>
            <a:fillRect/>
          </a:stretch>
        </p:blipFill>
        <p:spPr>
          <a:xfrm>
            <a:off x="172514" y="124784"/>
            <a:ext cx="7093546" cy="4206056"/>
          </a:xfrm>
          <a:prstGeom prst="rect">
            <a:avLst/>
          </a:prstGeom>
        </p:spPr>
      </p:pic>
      <p:sp>
        <p:nvSpPr>
          <p:cNvPr id="6" name="TextBox 5">
            <a:extLst>
              <a:ext uri="{FF2B5EF4-FFF2-40B4-BE49-F238E27FC236}">
                <a16:creationId xmlns:a16="http://schemas.microsoft.com/office/drawing/2014/main" id="{86F26C9A-1E60-49DB-9129-19D74B0354EA}"/>
              </a:ext>
            </a:extLst>
          </p:cNvPr>
          <p:cNvSpPr txBox="1"/>
          <p:nvPr/>
        </p:nvSpPr>
        <p:spPr>
          <a:xfrm>
            <a:off x="7194671" y="1640714"/>
            <a:ext cx="1949329" cy="830997"/>
          </a:xfrm>
          <a:prstGeom prst="rect">
            <a:avLst/>
          </a:prstGeom>
          <a:noFill/>
        </p:spPr>
        <p:txBody>
          <a:bodyPr wrap="square" rtlCol="0">
            <a:spAutoFit/>
          </a:bodyPr>
          <a:lstStyle/>
          <a:p>
            <a:pPr marL="171450" indent="-171450" algn="l">
              <a:buFont typeface="Arial" panose="020B0604020202020204" pitchFamily="34" charset="0"/>
              <a:buChar char="•"/>
            </a:pPr>
            <a:r>
              <a:rPr lang="en-GB" sz="1600" dirty="0"/>
              <a:t>About 2,200 km².</a:t>
            </a:r>
          </a:p>
          <a:p>
            <a:pPr marL="171450" indent="-171450" algn="l">
              <a:buFont typeface="Arial" panose="020B0604020202020204" pitchFamily="34" charset="0"/>
              <a:buChar char="•"/>
            </a:pPr>
            <a:r>
              <a:rPr lang="en-GB" sz="1600" dirty="0"/>
              <a:t>Third largest river in Kerala.</a:t>
            </a:r>
          </a:p>
        </p:txBody>
      </p:sp>
      <p:sp>
        <p:nvSpPr>
          <p:cNvPr id="2" name="Textfeld 1">
            <a:extLst>
              <a:ext uri="{FF2B5EF4-FFF2-40B4-BE49-F238E27FC236}">
                <a16:creationId xmlns:a16="http://schemas.microsoft.com/office/drawing/2014/main" id="{BCB3DE63-FC02-40C5-93CA-EB94D85C3DC5}"/>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2</a:t>
            </a:fld>
            <a:r>
              <a:rPr lang="en-GB" sz="1000" b="1" dirty="0">
                <a:solidFill>
                  <a:schemeClr val="bg1">
                    <a:lumMod val="50000"/>
                  </a:schemeClr>
                </a:solidFill>
              </a:rPr>
              <a:t> -</a:t>
            </a:r>
          </a:p>
        </p:txBody>
      </p:sp>
    </p:spTree>
    <p:extLst>
      <p:ext uri="{BB962C8B-B14F-4D97-AF65-F5344CB8AC3E}">
        <p14:creationId xmlns:p14="http://schemas.microsoft.com/office/powerpoint/2010/main" val="2110692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284715B-6104-482A-B2CC-433ACAF21F35}"/>
              </a:ext>
            </a:extLst>
          </p:cNvPr>
          <p:cNvSpPr>
            <a:spLocks noGrp="1"/>
          </p:cNvSpPr>
          <p:nvPr>
            <p:ph type="title"/>
          </p:nvPr>
        </p:nvSpPr>
        <p:spPr>
          <a:xfrm>
            <a:off x="449816" y="240212"/>
            <a:ext cx="8567183" cy="540544"/>
          </a:xfrm>
        </p:spPr>
        <p:txBody>
          <a:bodyPr/>
          <a:lstStyle/>
          <a:p>
            <a:r>
              <a:rPr lang="en-GB" dirty="0"/>
              <a:t>References</a:t>
            </a:r>
          </a:p>
        </p:txBody>
      </p:sp>
      <p:sp>
        <p:nvSpPr>
          <p:cNvPr id="6" name="Textfeld 5">
            <a:extLst>
              <a:ext uri="{FF2B5EF4-FFF2-40B4-BE49-F238E27FC236}">
                <a16:creationId xmlns:a16="http://schemas.microsoft.com/office/drawing/2014/main" id="{F0601AB0-F398-4072-8173-0D63F8EC21AA}"/>
              </a:ext>
            </a:extLst>
          </p:cNvPr>
          <p:cNvSpPr txBox="1"/>
          <p:nvPr/>
        </p:nvSpPr>
        <p:spPr>
          <a:xfrm>
            <a:off x="449816" y="602723"/>
            <a:ext cx="7465459" cy="3323987"/>
          </a:xfrm>
          <a:prstGeom prst="rect">
            <a:avLst/>
          </a:prstGeom>
          <a:noFill/>
        </p:spPr>
        <p:txBody>
          <a:bodyPr wrap="square" rtlCol="0">
            <a:spAutoFit/>
          </a:bodyPr>
          <a:lstStyle/>
          <a:p>
            <a:r>
              <a:rPr lang="en-US" sz="1400" dirty="0"/>
              <a:t>EU-India Action Plan Support Facility (2010) Developing a Roadmap for the </a:t>
            </a:r>
            <a:r>
              <a:rPr lang="en-US" sz="1400" dirty="0" err="1"/>
              <a:t>Pamba</a:t>
            </a:r>
            <a:r>
              <a:rPr lang="en-US" sz="1400" dirty="0"/>
              <a:t> river Project. URL: </a:t>
            </a:r>
            <a:r>
              <a:rPr lang="de-DE" sz="1400" dirty="0">
                <a:hlinkClick r:id="rId3">
                  <a:extLst>
                    <a:ext uri="{A12FA001-AC4F-418D-AE19-62706E023703}">
                      <ahyp:hlinkClr xmlns:ahyp="http://schemas.microsoft.com/office/drawing/2018/hyperlinkcolor" val="tx"/>
                    </a:ext>
                  </a:extLst>
                </a:hlinkClick>
              </a:rPr>
              <a:t>http://www.indiaenvironmentportal.org.in/files/Final_Report_IWRM_Roadmap_Pamba_Pilot_Project_2_0.pdf</a:t>
            </a:r>
            <a:r>
              <a:rPr lang="de-DE" sz="1400" dirty="0"/>
              <a:t> </a:t>
            </a:r>
            <a:r>
              <a:rPr lang="en-IN" sz="1400" dirty="0"/>
              <a:t>(access date 18.01.2020)</a:t>
            </a:r>
          </a:p>
          <a:p>
            <a:endParaRPr lang="en-US" sz="1400" dirty="0"/>
          </a:p>
          <a:p>
            <a:r>
              <a:rPr lang="en-US" sz="1400" dirty="0"/>
              <a:t>EU-India Action Plan Support Facility (2011) Integrated River Basin Planning - Replicable Model based on the </a:t>
            </a:r>
            <a:r>
              <a:rPr lang="en-US" sz="1400" dirty="0" err="1"/>
              <a:t>Pamba</a:t>
            </a:r>
            <a:r>
              <a:rPr lang="en-US" sz="1400" dirty="0"/>
              <a:t> River Basin Pilot Project. URL: </a:t>
            </a:r>
            <a:r>
              <a:rPr lang="de-DE" sz="1400" dirty="0">
                <a:hlinkClick r:id="rId4">
                  <a:extLst>
                    <a:ext uri="{A12FA001-AC4F-418D-AE19-62706E023703}">
                      <ahyp:hlinkClr xmlns:ahyp="http://schemas.microsoft.com/office/drawing/2018/hyperlinkcolor" val="tx"/>
                    </a:ext>
                  </a:extLst>
                </a:hlinkClick>
              </a:rPr>
              <a:t>http://www.indiaenvironmentportal.org.in/files/IRBPRevised_.pdf</a:t>
            </a:r>
            <a:r>
              <a:rPr lang="de-DE" sz="1400" dirty="0"/>
              <a:t> (</a:t>
            </a:r>
            <a:r>
              <a:rPr lang="en-IN" sz="1400" dirty="0"/>
              <a:t>access date 18.01.2020)</a:t>
            </a:r>
          </a:p>
          <a:p>
            <a:endParaRPr lang="en-IN" sz="1400" dirty="0"/>
          </a:p>
          <a:p>
            <a:r>
              <a:rPr lang="en-US" sz="1400" dirty="0"/>
              <a:t>National Institute of Hydrology, Indian Institute of Technology Roorkee, Centre for Water Resources Development and Management, Central Water and Power Research Station, Central Water Commission (2014) Report on the issue of decreasing flows in </a:t>
            </a:r>
            <a:r>
              <a:rPr lang="en-US" sz="1400" dirty="0" err="1"/>
              <a:t>Pamba</a:t>
            </a:r>
            <a:r>
              <a:rPr lang="en-US" sz="1400" dirty="0"/>
              <a:t> and </a:t>
            </a:r>
            <a:r>
              <a:rPr lang="en-US" sz="1400" dirty="0" err="1"/>
              <a:t>Periyar</a:t>
            </a:r>
            <a:r>
              <a:rPr lang="en-US" sz="1400" dirty="0"/>
              <a:t> Rivers in Kerala </a:t>
            </a:r>
            <a:r>
              <a:rPr lang="de-DE" sz="1400" dirty="0">
                <a:hlinkClick r:id="rId5">
                  <a:extLst>
                    <a:ext uri="{A12FA001-AC4F-418D-AE19-62706E023703}">
                      <ahyp:hlinkClr xmlns:ahyp="http://schemas.microsoft.com/office/drawing/2018/hyperlinkcolor" val="tx"/>
                    </a:ext>
                  </a:extLst>
                </a:hlinkClick>
              </a:rPr>
              <a:t>http://www.cwrdm.org/home/publications/3/0/9#</a:t>
            </a:r>
            <a:r>
              <a:rPr lang="de-DE" sz="1400" dirty="0"/>
              <a:t> (</a:t>
            </a:r>
            <a:r>
              <a:rPr lang="en-IN" sz="1400" dirty="0"/>
              <a:t>access date 18.01.2020)</a:t>
            </a:r>
          </a:p>
          <a:p>
            <a:endParaRPr lang="en-IN" sz="1400" dirty="0"/>
          </a:p>
        </p:txBody>
      </p:sp>
      <p:sp>
        <p:nvSpPr>
          <p:cNvPr id="2" name="Textfeld 1">
            <a:extLst>
              <a:ext uri="{FF2B5EF4-FFF2-40B4-BE49-F238E27FC236}">
                <a16:creationId xmlns:a16="http://schemas.microsoft.com/office/drawing/2014/main" id="{A6111F60-230C-4D85-BADC-CD537BBA6D5A}"/>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20</a:t>
            </a:fld>
            <a:r>
              <a:rPr lang="en-GB" sz="1000" b="1" dirty="0">
                <a:solidFill>
                  <a:schemeClr val="bg1">
                    <a:lumMod val="50000"/>
                  </a:schemeClr>
                </a:solidFill>
              </a:rPr>
              <a:t> -</a:t>
            </a:r>
          </a:p>
        </p:txBody>
      </p:sp>
    </p:spTree>
    <p:extLst>
      <p:ext uri="{BB962C8B-B14F-4D97-AF65-F5344CB8AC3E}">
        <p14:creationId xmlns:p14="http://schemas.microsoft.com/office/powerpoint/2010/main" val="23057246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6956-31B9-4C56-9F1F-A4065C415170}"/>
              </a:ext>
            </a:extLst>
          </p:cNvPr>
          <p:cNvSpPr>
            <a:spLocks noGrp="1"/>
          </p:cNvSpPr>
          <p:nvPr>
            <p:ph type="title"/>
          </p:nvPr>
        </p:nvSpPr>
        <p:spPr>
          <a:xfrm>
            <a:off x="576817" y="727472"/>
            <a:ext cx="8567183" cy="540544"/>
          </a:xfrm>
        </p:spPr>
        <p:txBody>
          <a:bodyPr>
            <a:normAutofit/>
          </a:bodyPr>
          <a:lstStyle/>
          <a:p>
            <a:r>
              <a:rPr lang="en-IN" dirty="0">
                <a:solidFill>
                  <a:srgbClr val="C00000"/>
                </a:solidFill>
                <a:latin typeface="+mn-lt"/>
                <a:ea typeface="+mn-ea"/>
                <a:cs typeface="+mn-cs"/>
              </a:rPr>
              <a:t>Continued engagement pre and post webinar</a:t>
            </a:r>
          </a:p>
        </p:txBody>
      </p:sp>
      <p:sp>
        <p:nvSpPr>
          <p:cNvPr id="6" name="Content Placeholder 2">
            <a:extLst>
              <a:ext uri="{FF2B5EF4-FFF2-40B4-BE49-F238E27FC236}">
                <a16:creationId xmlns:a16="http://schemas.microsoft.com/office/drawing/2014/main" id="{DA450FAC-7C31-46AF-A6BE-E2CA265964C2}"/>
              </a:ext>
            </a:extLst>
          </p:cNvPr>
          <p:cNvSpPr txBox="1">
            <a:spLocks/>
          </p:cNvSpPr>
          <p:nvPr/>
        </p:nvSpPr>
        <p:spPr>
          <a:xfrm>
            <a:off x="508438" y="1268016"/>
            <a:ext cx="8395138" cy="3677307"/>
          </a:xfrm>
          <a:prstGeom prst="rect">
            <a:avLst/>
          </a:prstGeom>
        </p:spPr>
        <p:txBody>
          <a:bodyPr>
            <a:normAutofit/>
          </a:bodyPr>
          <a:lst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indent="-385763">
              <a:buFont typeface="+mj-lt"/>
              <a:buAutoNum type="arabicPeriod"/>
            </a:pPr>
            <a:r>
              <a:rPr lang="en-IN" sz="1500" dirty="0"/>
              <a:t>For queries and related engagements contact GIZ colleagues:</a:t>
            </a:r>
          </a:p>
          <a:p>
            <a:r>
              <a:rPr lang="en-IN" sz="1500" b="1" dirty="0"/>
              <a:t>Delhi Office:</a:t>
            </a:r>
          </a:p>
          <a:p>
            <a:pPr marL="257175" indent="-257175">
              <a:buFont typeface="Arial" panose="020B0604020202020204" pitchFamily="34" charset="0"/>
              <a:buChar char="•"/>
            </a:pPr>
            <a:r>
              <a:rPr lang="en-IN" sz="1500" b="1" dirty="0" err="1"/>
              <a:t>Dr.</a:t>
            </a:r>
            <a:r>
              <a:rPr lang="en-IN" sz="1500" b="1" dirty="0"/>
              <a:t> Sumit Gautam (sumit.gautam@giz.de) </a:t>
            </a:r>
          </a:p>
          <a:p>
            <a:pPr marL="257175" indent="-257175">
              <a:buFont typeface="Arial" panose="020B0604020202020204" pitchFamily="34" charset="0"/>
              <a:buChar char="•"/>
            </a:pPr>
            <a:r>
              <a:rPr lang="en-IN" sz="1500" b="1" dirty="0"/>
              <a:t>Ms. Chhavi Sharda (chhavi.sharda@giz.de) </a:t>
            </a:r>
          </a:p>
          <a:p>
            <a:r>
              <a:rPr lang="en-IN" sz="1500" b="1" dirty="0"/>
              <a:t>Uttarakhand (Dehradun) Office:</a:t>
            </a:r>
          </a:p>
          <a:p>
            <a:pPr marL="257175" indent="-257175">
              <a:buFont typeface="Arial" panose="020B0604020202020204" pitchFamily="34" charset="0"/>
              <a:buChar char="•"/>
            </a:pPr>
            <a:r>
              <a:rPr lang="en-IN" sz="1500" b="1" dirty="0"/>
              <a:t>Mr. Merajuddin Ahmad (merajuddin.ahmad@giz.de)</a:t>
            </a:r>
          </a:p>
          <a:p>
            <a:endParaRPr lang="en-IN" sz="1500" b="1" dirty="0"/>
          </a:p>
          <a:p>
            <a:r>
              <a:rPr lang="en-IN" sz="1500" b="1" dirty="0"/>
              <a:t>2.    E-Learning platform - </a:t>
            </a:r>
            <a:r>
              <a:rPr lang="en-IN" sz="1500" b="1" u="sng" dirty="0">
                <a:hlinkClick r:id="rId2"/>
              </a:rPr>
              <a:t>http://78.46.247.119/</a:t>
            </a:r>
            <a:endParaRPr lang="en-IN" sz="1500" b="1" u="sng" dirty="0"/>
          </a:p>
          <a:p>
            <a:r>
              <a:rPr lang="en-IN" sz="1500" dirty="0"/>
              <a:t>( Temporarily hosted on AHT servers and will be transferred to the servers of training institutes.)</a:t>
            </a:r>
          </a:p>
          <a:p>
            <a:r>
              <a:rPr lang="en-IN" sz="1500" dirty="0"/>
              <a:t>Contact: </a:t>
            </a:r>
            <a:r>
              <a:rPr lang="en-IN" sz="1500" b="1" dirty="0"/>
              <a:t>Rania</a:t>
            </a:r>
            <a:r>
              <a:rPr lang="en-IN" sz="1500" dirty="0"/>
              <a:t> -</a:t>
            </a:r>
            <a:r>
              <a:rPr lang="fi-FI" sz="1500" b="1" dirty="0">
                <a:hlinkClick r:id="rId3"/>
              </a:rPr>
              <a:t>taha@aht-group.com/</a:t>
            </a:r>
            <a:r>
              <a:rPr lang="fi-FI" sz="1500" b="1" dirty="0"/>
              <a:t> Rebecca - </a:t>
            </a:r>
            <a:r>
              <a:rPr lang="fi-FI" sz="1500" b="1" dirty="0">
                <a:hlinkClick r:id="rId4"/>
              </a:rPr>
              <a:t>roblick@aht-group.com</a:t>
            </a:r>
            <a:r>
              <a:rPr lang="fi-FI" sz="1500" b="1" dirty="0"/>
              <a:t> </a:t>
            </a:r>
            <a:endParaRPr lang="en-IN" sz="1500" b="1" u="sng" dirty="0"/>
          </a:p>
          <a:p>
            <a:r>
              <a:rPr lang="en-IN" sz="1500" b="1" u="sng" dirty="0"/>
              <a:t> </a:t>
            </a:r>
            <a:endParaRPr lang="en-IN" sz="1500" dirty="0"/>
          </a:p>
        </p:txBody>
      </p:sp>
    </p:spTree>
    <p:extLst>
      <p:ext uri="{BB962C8B-B14F-4D97-AF65-F5344CB8AC3E}">
        <p14:creationId xmlns:p14="http://schemas.microsoft.com/office/powerpoint/2010/main" val="6006197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id="{6E55E483-E740-4C2C-91C6-FD6FFC962E6F}"/>
              </a:ext>
            </a:extLst>
          </p:cNvPr>
          <p:cNvSpPr>
            <a:spLocks noGrp="1"/>
          </p:cNvSpPr>
          <p:nvPr>
            <p:ph type="body" sz="quarter" idx="17"/>
          </p:nvPr>
        </p:nvSpPr>
        <p:spPr/>
        <p:txBody>
          <a:bodyPr/>
          <a:lstStyle/>
          <a:p>
            <a:endParaRPr lang="fr-FR" dirty="0"/>
          </a:p>
        </p:txBody>
      </p:sp>
      <p:sp>
        <p:nvSpPr>
          <p:cNvPr id="10" name="Textplatzhalter 9">
            <a:extLst>
              <a:ext uri="{FF2B5EF4-FFF2-40B4-BE49-F238E27FC236}">
                <a16:creationId xmlns:a16="http://schemas.microsoft.com/office/drawing/2014/main" id="{8B4F1A36-775D-4B77-A5AD-F7B315D1F1EA}"/>
              </a:ext>
            </a:extLst>
          </p:cNvPr>
          <p:cNvSpPr>
            <a:spLocks noGrp="1"/>
          </p:cNvSpPr>
          <p:nvPr>
            <p:ph type="body" sz="quarter" idx="14"/>
          </p:nvPr>
        </p:nvSpPr>
        <p:spPr/>
        <p:txBody>
          <a:bodyPr/>
          <a:lstStyle/>
          <a:p>
            <a:r>
              <a:rPr lang="en-US" b="1" dirty="0"/>
              <a:t>India office:</a:t>
            </a:r>
            <a:endParaRPr lang="de-DE" b="1" dirty="0"/>
          </a:p>
          <a:p>
            <a:r>
              <a:rPr lang="en-IN" dirty="0"/>
              <a:t>GIZ Office New Delhi</a:t>
            </a:r>
            <a:br>
              <a:rPr lang="en-IN" dirty="0"/>
            </a:br>
            <a:r>
              <a:rPr lang="en-IN" dirty="0"/>
              <a:t>46 </a:t>
            </a:r>
            <a:r>
              <a:rPr lang="en-IN" dirty="0" err="1"/>
              <a:t>Paschimi</a:t>
            </a:r>
            <a:r>
              <a:rPr lang="en-IN" dirty="0"/>
              <a:t> Marg, Vasant </a:t>
            </a:r>
            <a:r>
              <a:rPr lang="en-IN" dirty="0" err="1"/>
              <a:t>Vihar</a:t>
            </a:r>
            <a:br>
              <a:rPr lang="en-IN" dirty="0"/>
            </a:br>
            <a:r>
              <a:rPr lang="en-IN" dirty="0"/>
              <a:t>New Delhi 110057</a:t>
            </a:r>
          </a:p>
          <a:p>
            <a:r>
              <a:rPr lang="en-IN" b="1" dirty="0"/>
              <a:t>Postal address:</a:t>
            </a:r>
          </a:p>
          <a:p>
            <a:r>
              <a:rPr lang="en-US" dirty="0"/>
              <a:t>Support to Ganga Rejuvenation</a:t>
            </a:r>
          </a:p>
          <a:p>
            <a:pPr>
              <a:spcBef>
                <a:spcPts val="0"/>
              </a:spcBef>
            </a:pPr>
            <a:r>
              <a:rPr lang="en-US" dirty="0"/>
              <a:t>B-5/2, Safdarjung Enclave</a:t>
            </a:r>
            <a:br>
              <a:rPr lang="en-US" dirty="0"/>
            </a:br>
            <a:r>
              <a:rPr lang="en-US" dirty="0"/>
              <a:t>New Delhi 110 029</a:t>
            </a:r>
            <a:br>
              <a:rPr lang="en-US" dirty="0"/>
            </a:br>
            <a:r>
              <a:rPr lang="en-US" dirty="0"/>
              <a:t>India</a:t>
            </a:r>
          </a:p>
          <a:p>
            <a:pPr>
              <a:spcBef>
                <a:spcPts val="0"/>
              </a:spcBef>
            </a:pPr>
            <a:r>
              <a:rPr lang="en-US" dirty="0"/>
              <a:t>E: </a:t>
            </a:r>
            <a:r>
              <a:rPr lang="en-US" dirty="0">
                <a:hlinkClick r:id="rId3"/>
              </a:rPr>
              <a:t>martina.burkard@giz.de/</a:t>
            </a:r>
            <a:r>
              <a:rPr lang="en-US" dirty="0"/>
              <a:t> </a:t>
            </a:r>
          </a:p>
          <a:p>
            <a:pPr>
              <a:spcBef>
                <a:spcPts val="0"/>
              </a:spcBef>
            </a:pPr>
            <a:r>
              <a:rPr lang="en-US" dirty="0">
                <a:hlinkClick r:id="rId4"/>
              </a:rPr>
              <a:t>chhavi.sharda@giz.de/</a:t>
            </a:r>
            <a:endParaRPr lang="en-US" dirty="0"/>
          </a:p>
          <a:p>
            <a:pPr>
              <a:spcBef>
                <a:spcPts val="0"/>
              </a:spcBef>
            </a:pPr>
            <a:r>
              <a:rPr lang="en-US" dirty="0">
                <a:hlinkClick r:id="rId5"/>
              </a:rPr>
              <a:t>sumit.gautam@giz.de</a:t>
            </a:r>
            <a:endParaRPr lang="en-US" dirty="0"/>
          </a:p>
          <a:p>
            <a:pPr>
              <a:spcBef>
                <a:spcPts val="0"/>
              </a:spcBef>
            </a:pPr>
            <a:endParaRPr lang="en-IN" dirty="0"/>
          </a:p>
          <a:p>
            <a:endParaRPr lang="de-DE" dirty="0"/>
          </a:p>
        </p:txBody>
      </p:sp>
      <p:sp>
        <p:nvSpPr>
          <p:cNvPr id="11" name="Textplatzhalter 10">
            <a:extLst>
              <a:ext uri="{FF2B5EF4-FFF2-40B4-BE49-F238E27FC236}">
                <a16:creationId xmlns:a16="http://schemas.microsoft.com/office/drawing/2014/main" id="{4483BD4E-DE90-43E7-926F-106C3DA916A0}"/>
              </a:ext>
            </a:extLst>
          </p:cNvPr>
          <p:cNvSpPr>
            <a:spLocks noGrp="1"/>
          </p:cNvSpPr>
          <p:nvPr>
            <p:ph type="body" sz="quarter" idx="15"/>
          </p:nvPr>
        </p:nvSpPr>
        <p:spPr>
          <a:xfrm>
            <a:off x="4386538" y="1106921"/>
            <a:ext cx="3642340" cy="2517225"/>
          </a:xfrm>
        </p:spPr>
        <p:txBody>
          <a:bodyPr/>
          <a:lstStyle/>
          <a:p>
            <a:r>
              <a:rPr lang="en-US" b="1" dirty="0"/>
              <a:t>Author/Responsible/Editor, etc.:</a:t>
            </a:r>
            <a:br>
              <a:rPr lang="en-US" b="1" dirty="0"/>
            </a:br>
            <a:r>
              <a:rPr lang="en-US" dirty="0"/>
              <a:t>AHT Group</a:t>
            </a:r>
            <a:r>
              <a:rPr lang="en-US" b="1" dirty="0"/>
              <a:t> </a:t>
            </a:r>
            <a:r>
              <a:rPr lang="en-US" dirty="0"/>
              <a:t>AG Management &amp;</a:t>
            </a:r>
            <a:r>
              <a:rPr lang="en-US" b="1" dirty="0"/>
              <a:t> </a:t>
            </a:r>
            <a:r>
              <a:rPr lang="en-US" dirty="0"/>
              <a:t>Engineering</a:t>
            </a:r>
          </a:p>
          <a:p>
            <a:r>
              <a:rPr lang="en-US" b="1" dirty="0"/>
              <a:t>Design/layout, etc.: </a:t>
            </a:r>
            <a:r>
              <a:rPr lang="en-US" dirty="0"/>
              <a:t>GIZ</a:t>
            </a:r>
          </a:p>
          <a:p>
            <a:r>
              <a:rPr lang="en-US" b="1" dirty="0"/>
              <a:t>Photo credits/sources: </a:t>
            </a:r>
            <a:r>
              <a:rPr lang="en-US" dirty="0"/>
              <a:t>N</a:t>
            </a:r>
            <a:r>
              <a:rPr lang="en-US" b="1" dirty="0"/>
              <a:t>.</a:t>
            </a:r>
            <a:r>
              <a:rPr lang="en-US" dirty="0"/>
              <a:t>A</a:t>
            </a:r>
            <a:r>
              <a:rPr lang="en-US" b="1" dirty="0"/>
              <a:t>.</a:t>
            </a:r>
            <a:endParaRPr lang="en-US" dirty="0"/>
          </a:p>
          <a:p>
            <a:r>
              <a:rPr lang="en-US" b="1" dirty="0"/>
              <a:t>URL links:</a:t>
            </a:r>
            <a:br>
              <a:rPr lang="en-US" b="1" dirty="0"/>
            </a:br>
            <a:r>
              <a:rPr lang="en-US" dirty="0"/>
              <a:t>Responsibility for the content of external websites linked in this publication always lies with their respective publishers. GIZ expressly dissociates itself from such content.</a:t>
            </a:r>
          </a:p>
          <a:p>
            <a:r>
              <a:rPr lang="en-US" dirty="0"/>
              <a:t>On behalf of</a:t>
            </a:r>
            <a:br>
              <a:rPr lang="en-US" dirty="0"/>
            </a:br>
            <a:r>
              <a:rPr lang="en-US" dirty="0"/>
              <a:t>German Federal Ministry for Economic Cooperation and Development (BMZ)</a:t>
            </a:r>
            <a:br>
              <a:rPr lang="en-US" dirty="0"/>
            </a:br>
            <a:r>
              <a:rPr lang="en-US" dirty="0"/>
              <a:t>Support to Ganga Rejuvenation, Competence in Motion, </a:t>
            </a:r>
            <a:br>
              <a:rPr lang="en-US" dirty="0"/>
            </a:br>
            <a:r>
              <a:rPr lang="en-US" dirty="0"/>
              <a:t>New Delhi, GIZ India</a:t>
            </a:r>
          </a:p>
          <a:p>
            <a:r>
              <a:rPr lang="en-US" dirty="0"/>
              <a:t>GIZ is responsible for the content of this publication.</a:t>
            </a:r>
          </a:p>
        </p:txBody>
      </p:sp>
      <p:sp>
        <p:nvSpPr>
          <p:cNvPr id="27" name="Textplatzhalter 26">
            <a:extLst>
              <a:ext uri="{FF2B5EF4-FFF2-40B4-BE49-F238E27FC236}">
                <a16:creationId xmlns:a16="http://schemas.microsoft.com/office/drawing/2014/main" id="{11A281B1-1068-4CFB-87B2-4F1C3A200412}"/>
              </a:ext>
            </a:extLst>
          </p:cNvPr>
          <p:cNvSpPr>
            <a:spLocks noGrp="1"/>
          </p:cNvSpPr>
          <p:nvPr>
            <p:ph type="body" sz="quarter" idx="21"/>
          </p:nvPr>
        </p:nvSpPr>
        <p:spPr>
          <a:xfrm>
            <a:off x="4386263" y="3109328"/>
            <a:ext cx="968782" cy="110800"/>
          </a:xfrm>
        </p:spPr>
        <p:txBody>
          <a:bodyPr/>
          <a:lstStyle/>
          <a:p>
            <a:r>
              <a:rPr lang="en-GB" dirty="0"/>
              <a:t>In cooperation with:</a:t>
            </a:r>
          </a:p>
        </p:txBody>
      </p:sp>
      <p:pic>
        <p:nvPicPr>
          <p:cNvPr id="13" name="Grafik 6" descr="Ein Bild, das Uhr enthält.&#10;&#10;Automatisch generierte Beschreibung">
            <a:extLst>
              <a:ext uri="{FF2B5EF4-FFF2-40B4-BE49-F238E27FC236}">
                <a16:creationId xmlns:a16="http://schemas.microsoft.com/office/drawing/2014/main" id="{474A74D1-D68F-4DC1-9BF7-4BBBFEBAE6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5489" y="3296076"/>
            <a:ext cx="1864376" cy="322383"/>
          </a:xfrm>
          <a:prstGeom prst="rect">
            <a:avLst/>
          </a:prstGeom>
        </p:spPr>
      </p:pic>
      <p:pic>
        <p:nvPicPr>
          <p:cNvPr id="14" name="Grafik 7" descr="Ein Bild, das Schild, Zeichnung, Raum enthält.&#10;&#10;Automatisch generierte Beschreibung">
            <a:extLst>
              <a:ext uri="{FF2B5EF4-FFF2-40B4-BE49-F238E27FC236}">
                <a16:creationId xmlns:a16="http://schemas.microsoft.com/office/drawing/2014/main" id="{2BC2E567-E200-4655-980B-8E21B00C5C9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2504" y="3700820"/>
            <a:ext cx="869222" cy="538841"/>
          </a:xfrm>
          <a:prstGeom prst="rect">
            <a:avLst/>
          </a:prstGeom>
        </p:spPr>
      </p:pic>
    </p:spTree>
    <p:extLst>
      <p:ext uri="{BB962C8B-B14F-4D97-AF65-F5344CB8AC3E}">
        <p14:creationId xmlns:p14="http://schemas.microsoft.com/office/powerpoint/2010/main" val="8983299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8" y="815604"/>
            <a:ext cx="3406274" cy="3495469"/>
          </a:xfrm>
        </p:spPr>
        <p:txBody>
          <a:bodyPr/>
          <a:lstStyle/>
          <a:p>
            <a:pPr>
              <a:spcBef>
                <a:spcPts val="300"/>
              </a:spcBef>
            </a:pPr>
            <a:r>
              <a:rPr lang="en-GB" sz="1600" b="1" dirty="0"/>
              <a:t>Main challenges in the basin</a:t>
            </a:r>
          </a:p>
          <a:p>
            <a:pPr marL="285750" lvl="1" indent="-285750">
              <a:lnSpc>
                <a:spcPct val="100000"/>
              </a:lnSpc>
              <a:spcBef>
                <a:spcPts val="1200"/>
              </a:spcBef>
            </a:pPr>
            <a:r>
              <a:rPr lang="en-GB" sz="1600" dirty="0"/>
              <a:t>Reduced water availability</a:t>
            </a:r>
          </a:p>
          <a:p>
            <a:pPr marL="285750" lvl="1" indent="-285750">
              <a:lnSpc>
                <a:spcPct val="100000"/>
              </a:lnSpc>
              <a:spcBef>
                <a:spcPts val="1200"/>
              </a:spcBef>
            </a:pPr>
            <a:r>
              <a:rPr lang="en-GB" sz="1600" dirty="0"/>
              <a:t>Anthropogenic waste: lack of sanitary latrines, lack of facilities for sewage collection and treatment</a:t>
            </a:r>
          </a:p>
          <a:p>
            <a:pPr marL="285750" lvl="1" indent="-285750">
              <a:lnSpc>
                <a:spcPct val="100000"/>
              </a:lnSpc>
              <a:spcBef>
                <a:spcPts val="1200"/>
              </a:spcBef>
            </a:pPr>
            <a:r>
              <a:rPr lang="en-GB" sz="1600" dirty="0"/>
              <a:t>Turbidity and organic pollution: sand mining, encroachment, sedimentation of reservoirs</a:t>
            </a:r>
          </a:p>
        </p:txBody>
      </p:sp>
      <p:sp>
        <p:nvSpPr>
          <p:cNvPr id="2" name="Titel 1"/>
          <p:cNvSpPr>
            <a:spLocks noGrp="1"/>
          </p:cNvSpPr>
          <p:nvPr>
            <p:ph type="title"/>
          </p:nvPr>
        </p:nvSpPr>
        <p:spPr>
          <a:xfrm>
            <a:off x="449816" y="240212"/>
            <a:ext cx="6865384" cy="540544"/>
          </a:xfrm>
        </p:spPr>
        <p:txBody>
          <a:bodyPr/>
          <a:lstStyle/>
          <a:p>
            <a:r>
              <a:rPr lang="en-GB" dirty="0" err="1"/>
              <a:t>Pamba</a:t>
            </a:r>
            <a:r>
              <a:rPr lang="en-GB" dirty="0"/>
              <a:t> River Basin – </a:t>
            </a:r>
            <a:r>
              <a:rPr lang="en-GB" dirty="0" err="1"/>
              <a:t>Pamba</a:t>
            </a:r>
            <a:r>
              <a:rPr lang="en-GB" dirty="0"/>
              <a:t> River Basin Authority</a:t>
            </a:r>
          </a:p>
        </p:txBody>
      </p:sp>
      <p:pic>
        <p:nvPicPr>
          <p:cNvPr id="8" name="Grafik 7">
            <a:extLst>
              <a:ext uri="{FF2B5EF4-FFF2-40B4-BE49-F238E27FC236}">
                <a16:creationId xmlns:a16="http://schemas.microsoft.com/office/drawing/2014/main" id="{6BA47881-248E-48C4-B3F3-5CE641E1AEA3}"/>
              </a:ext>
            </a:extLst>
          </p:cNvPr>
          <p:cNvPicPr>
            <a:picLocks noChangeAspect="1"/>
          </p:cNvPicPr>
          <p:nvPr/>
        </p:nvPicPr>
        <p:blipFill>
          <a:blip r:embed="rId2"/>
          <a:stretch>
            <a:fillRect/>
          </a:stretch>
        </p:blipFill>
        <p:spPr>
          <a:xfrm>
            <a:off x="3856092" y="993197"/>
            <a:ext cx="5044919" cy="2698181"/>
          </a:xfrm>
          <a:prstGeom prst="rect">
            <a:avLst/>
          </a:prstGeom>
        </p:spPr>
      </p:pic>
      <p:sp>
        <p:nvSpPr>
          <p:cNvPr id="9" name="TextBox 13">
            <a:extLst>
              <a:ext uri="{FF2B5EF4-FFF2-40B4-BE49-F238E27FC236}">
                <a16:creationId xmlns:a16="http://schemas.microsoft.com/office/drawing/2014/main" id="{890073B3-BD5C-4235-B77A-5BB816757E4B}"/>
              </a:ext>
            </a:extLst>
          </p:cNvPr>
          <p:cNvSpPr txBox="1"/>
          <p:nvPr/>
        </p:nvSpPr>
        <p:spPr>
          <a:xfrm>
            <a:off x="3877864" y="3669893"/>
            <a:ext cx="5044919" cy="230832"/>
          </a:xfrm>
          <a:prstGeom prst="rect">
            <a:avLst/>
          </a:prstGeom>
          <a:noFill/>
        </p:spPr>
        <p:txBody>
          <a:bodyPr wrap="square" rtlCol="0">
            <a:spAutoFit/>
          </a:bodyPr>
          <a:lstStyle/>
          <a:p>
            <a:r>
              <a:rPr lang="en-GB" sz="900" dirty="0">
                <a:solidFill>
                  <a:schemeClr val="bg1">
                    <a:lumMod val="50000"/>
                  </a:schemeClr>
                </a:solidFill>
              </a:rPr>
              <a:t>Source: </a:t>
            </a:r>
            <a:r>
              <a:rPr lang="en-US" sz="900" dirty="0">
                <a:solidFill>
                  <a:schemeClr val="bg1">
                    <a:lumMod val="50000"/>
                  </a:schemeClr>
                </a:solidFill>
              </a:rPr>
              <a:t>Report on the issue of decreasing flows in </a:t>
            </a:r>
            <a:r>
              <a:rPr lang="en-US" sz="900" dirty="0" err="1">
                <a:solidFill>
                  <a:schemeClr val="bg1">
                    <a:lumMod val="50000"/>
                  </a:schemeClr>
                </a:solidFill>
              </a:rPr>
              <a:t>Pamba</a:t>
            </a:r>
            <a:r>
              <a:rPr lang="en-US" sz="900" dirty="0">
                <a:solidFill>
                  <a:schemeClr val="bg1">
                    <a:lumMod val="50000"/>
                  </a:schemeClr>
                </a:solidFill>
              </a:rPr>
              <a:t> and </a:t>
            </a:r>
            <a:r>
              <a:rPr lang="en-US" sz="900" dirty="0" err="1">
                <a:solidFill>
                  <a:schemeClr val="bg1">
                    <a:lumMod val="50000"/>
                  </a:schemeClr>
                </a:solidFill>
              </a:rPr>
              <a:t>Periyar</a:t>
            </a:r>
            <a:r>
              <a:rPr lang="en-US" sz="900" dirty="0">
                <a:solidFill>
                  <a:schemeClr val="bg1">
                    <a:lumMod val="50000"/>
                  </a:schemeClr>
                </a:solidFill>
              </a:rPr>
              <a:t> Rivers in Kerala (2014)</a:t>
            </a:r>
            <a:endParaRPr lang="en-GB" sz="900" dirty="0">
              <a:solidFill>
                <a:schemeClr val="bg1">
                  <a:lumMod val="50000"/>
                </a:schemeClr>
              </a:solidFill>
            </a:endParaRPr>
          </a:p>
        </p:txBody>
      </p:sp>
      <p:sp>
        <p:nvSpPr>
          <p:cNvPr id="6" name="Textfeld 5">
            <a:extLst>
              <a:ext uri="{FF2B5EF4-FFF2-40B4-BE49-F238E27FC236}">
                <a16:creationId xmlns:a16="http://schemas.microsoft.com/office/drawing/2014/main" id="{AAC65C88-03D3-4775-9F26-9013E0680E8F}"/>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3</a:t>
            </a:fld>
            <a:r>
              <a:rPr lang="en-GB" sz="1000" b="1" dirty="0">
                <a:solidFill>
                  <a:schemeClr val="bg1">
                    <a:lumMod val="50000"/>
                  </a:schemeClr>
                </a:solidFill>
              </a:rPr>
              <a:t> -</a:t>
            </a:r>
          </a:p>
        </p:txBody>
      </p:sp>
    </p:spTree>
    <p:extLst>
      <p:ext uri="{BB962C8B-B14F-4D97-AF65-F5344CB8AC3E}">
        <p14:creationId xmlns:p14="http://schemas.microsoft.com/office/powerpoint/2010/main" val="32386842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879564"/>
            <a:ext cx="6846529" cy="3495469"/>
          </a:xfrm>
        </p:spPr>
        <p:txBody>
          <a:bodyPr/>
          <a:lstStyle/>
          <a:p>
            <a:pPr>
              <a:spcBef>
                <a:spcPts val="300"/>
              </a:spcBef>
            </a:pPr>
            <a:r>
              <a:rPr lang="en-GB" sz="1600" b="1" dirty="0" err="1"/>
              <a:t>Pamba</a:t>
            </a:r>
            <a:r>
              <a:rPr lang="en-GB" sz="1600" b="1" dirty="0"/>
              <a:t> River Basin Authority Bill (2009)</a:t>
            </a:r>
          </a:p>
          <a:p>
            <a:pPr marL="285750" lvl="1" indent="-285750">
              <a:lnSpc>
                <a:spcPct val="100000"/>
              </a:lnSpc>
              <a:spcBef>
                <a:spcPts val="1200"/>
              </a:spcBef>
            </a:pPr>
            <a:r>
              <a:rPr lang="en-GB" sz="1600" dirty="0"/>
              <a:t>The bill established the </a:t>
            </a:r>
            <a:r>
              <a:rPr lang="en-GB" sz="1600" dirty="0" err="1"/>
              <a:t>Pamba</a:t>
            </a:r>
            <a:r>
              <a:rPr lang="en-GB" sz="1600" dirty="0"/>
              <a:t> River Basin Authority as a statutory body for conservation of water resources in the </a:t>
            </a:r>
            <a:r>
              <a:rPr lang="en-GB" sz="1600" dirty="0" err="1"/>
              <a:t>Pamba</a:t>
            </a:r>
            <a:r>
              <a:rPr lang="en-GB" sz="1600" dirty="0"/>
              <a:t> River Basin.</a:t>
            </a:r>
          </a:p>
          <a:p>
            <a:pPr marL="285750" lvl="1" indent="-285750">
              <a:lnSpc>
                <a:spcPct val="100000"/>
              </a:lnSpc>
              <a:spcBef>
                <a:spcPts val="1200"/>
              </a:spcBef>
            </a:pPr>
            <a:r>
              <a:rPr lang="en-GB" sz="1600" dirty="0"/>
              <a:t>Preamble states “the government is bound to ensure the</a:t>
            </a:r>
            <a:br>
              <a:rPr lang="en-GB" sz="1600" dirty="0"/>
            </a:br>
            <a:r>
              <a:rPr lang="en-GB" sz="1600" dirty="0"/>
              <a:t>quality of water in the river and to take measures to prevent pollution</a:t>
            </a:r>
            <a:br>
              <a:rPr lang="en-GB" sz="1600" dirty="0"/>
            </a:br>
            <a:r>
              <a:rPr lang="en-GB" sz="1600" dirty="0"/>
              <a:t>and to undertake integrated planning, monitoring, management and development of water resources in the river with the </a:t>
            </a:r>
            <a:r>
              <a:rPr lang="en-GB" sz="1600" b="1" dirty="0">
                <a:solidFill>
                  <a:srgbClr val="C00000"/>
                </a:solidFill>
              </a:rPr>
              <a:t>river basin as an integral unit</a:t>
            </a:r>
            <a:r>
              <a:rPr lang="en-GB" sz="1600" dirty="0"/>
              <a:t>.”</a:t>
            </a:r>
          </a:p>
          <a:p>
            <a:pPr marL="285750" lvl="1" indent="-285750">
              <a:lnSpc>
                <a:spcPct val="100000"/>
              </a:lnSpc>
              <a:spcBef>
                <a:spcPts val="1200"/>
              </a:spcBef>
            </a:pPr>
            <a:r>
              <a:rPr lang="en-GB" sz="1600" dirty="0"/>
              <a:t>It has the power to impose controls or restrictions over the exploitation of natural resources or encroachments that have an impact on the water resources and the basins of the </a:t>
            </a:r>
            <a:r>
              <a:rPr lang="en-GB" sz="1600" dirty="0" err="1"/>
              <a:t>Pamba</a:t>
            </a:r>
            <a:r>
              <a:rPr lang="en-GB" sz="1600" dirty="0"/>
              <a:t> River.</a:t>
            </a:r>
          </a:p>
        </p:txBody>
      </p:sp>
      <p:sp>
        <p:nvSpPr>
          <p:cNvPr id="2" name="Titel 1"/>
          <p:cNvSpPr>
            <a:spLocks noGrp="1"/>
          </p:cNvSpPr>
          <p:nvPr>
            <p:ph type="title"/>
          </p:nvPr>
        </p:nvSpPr>
        <p:spPr>
          <a:xfrm>
            <a:off x="449816" y="240212"/>
            <a:ext cx="8302298" cy="540544"/>
          </a:xfrm>
        </p:spPr>
        <p:txBody>
          <a:bodyPr/>
          <a:lstStyle/>
          <a:p>
            <a:r>
              <a:rPr lang="en-GB" dirty="0" err="1"/>
              <a:t>Pamba</a:t>
            </a:r>
            <a:r>
              <a:rPr lang="en-GB" dirty="0"/>
              <a:t> River Basin – Legal Background for </a:t>
            </a:r>
            <a:r>
              <a:rPr lang="en-GB" dirty="0" err="1"/>
              <a:t>Pamba</a:t>
            </a:r>
            <a:r>
              <a:rPr lang="en-GB" dirty="0"/>
              <a:t> River Basin Authority</a:t>
            </a:r>
          </a:p>
        </p:txBody>
      </p:sp>
      <p:sp>
        <p:nvSpPr>
          <p:cNvPr id="6" name="Textfeld 5">
            <a:extLst>
              <a:ext uri="{FF2B5EF4-FFF2-40B4-BE49-F238E27FC236}">
                <a16:creationId xmlns:a16="http://schemas.microsoft.com/office/drawing/2014/main" id="{CBE82C39-02D5-4191-BC26-D559AA946014}"/>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4</a:t>
            </a:fld>
            <a:r>
              <a:rPr lang="en-GB" sz="1000" b="1" dirty="0">
                <a:solidFill>
                  <a:schemeClr val="bg1">
                    <a:lumMod val="50000"/>
                  </a:schemeClr>
                </a:solidFill>
              </a:rPr>
              <a:t> -</a:t>
            </a:r>
          </a:p>
        </p:txBody>
      </p:sp>
    </p:spTree>
    <p:extLst>
      <p:ext uri="{BB962C8B-B14F-4D97-AF65-F5344CB8AC3E}">
        <p14:creationId xmlns:p14="http://schemas.microsoft.com/office/powerpoint/2010/main" val="8380804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595310"/>
            <a:ext cx="8354817" cy="3847149"/>
          </a:xfrm>
        </p:spPr>
        <p:txBody>
          <a:bodyPr/>
          <a:lstStyle/>
          <a:p>
            <a:pPr>
              <a:spcBef>
                <a:spcPts val="300"/>
              </a:spcBef>
            </a:pPr>
            <a:endParaRPr lang="en-GB" sz="500" dirty="0"/>
          </a:p>
          <a:p>
            <a:pPr>
              <a:spcBef>
                <a:spcPts val="300"/>
              </a:spcBef>
            </a:pPr>
            <a:r>
              <a:rPr lang="en-GB" sz="1600" dirty="0"/>
              <a:t>The Basin Authority is represented by stakeholders from                                                                15 different governmental sectors as well as autonomous</a:t>
            </a:r>
            <a:br>
              <a:rPr lang="en-GB" sz="1600" dirty="0"/>
            </a:br>
            <a:r>
              <a:rPr lang="en-GB" sz="1600" dirty="0"/>
              <a:t>representatives:</a:t>
            </a:r>
          </a:p>
          <a:p>
            <a:pPr marL="285750" lvl="1" indent="-285750">
              <a:lnSpc>
                <a:spcPct val="100000"/>
              </a:lnSpc>
              <a:spcBef>
                <a:spcPts val="0"/>
              </a:spcBef>
            </a:pPr>
            <a:r>
              <a:rPr lang="en-GB" sz="1400" dirty="0"/>
              <a:t>Chairman: the chief minister</a:t>
            </a:r>
          </a:p>
          <a:p>
            <a:pPr marL="285750" lvl="1" indent="-285750">
              <a:lnSpc>
                <a:spcPct val="100000"/>
              </a:lnSpc>
              <a:spcBef>
                <a:spcPts val="0"/>
              </a:spcBef>
            </a:pPr>
            <a:r>
              <a:rPr lang="en-GB" sz="1400" dirty="0"/>
              <a:t>Vice-chairman: Kerala’s Water Resources Minister</a:t>
            </a:r>
          </a:p>
          <a:p>
            <a:pPr marL="285750" lvl="1" indent="-285750">
              <a:lnSpc>
                <a:spcPct val="100000"/>
              </a:lnSpc>
              <a:spcBef>
                <a:spcPts val="0"/>
              </a:spcBef>
            </a:pPr>
            <a:r>
              <a:rPr lang="en-GB" sz="1400" dirty="0"/>
              <a:t>Member Secretary : Water Resources secretary</a:t>
            </a:r>
          </a:p>
          <a:p>
            <a:pPr marL="285750" lvl="1" indent="-285750">
              <a:lnSpc>
                <a:spcPct val="100000"/>
              </a:lnSpc>
              <a:spcBef>
                <a:spcPts val="0"/>
              </a:spcBef>
            </a:pPr>
            <a:r>
              <a:rPr lang="en-GB" sz="1400" dirty="0"/>
              <a:t>Chairman of the Kerala State Pollution Control Board</a:t>
            </a:r>
          </a:p>
          <a:p>
            <a:pPr marL="285750" lvl="1" indent="-285750">
              <a:lnSpc>
                <a:spcPct val="100000"/>
              </a:lnSpc>
              <a:spcBef>
                <a:spcPts val="0"/>
              </a:spcBef>
            </a:pPr>
            <a:r>
              <a:rPr lang="en-GB" sz="1400" dirty="0"/>
              <a:t>Secretaries of various departments such as Revenue,</a:t>
            </a:r>
            <a:br>
              <a:rPr lang="en-GB" sz="1400" dirty="0"/>
            </a:br>
            <a:r>
              <a:rPr lang="en-GB" sz="1400" dirty="0"/>
              <a:t>Forest, Local Self-government, Health, Science and</a:t>
            </a:r>
            <a:br>
              <a:rPr lang="en-GB" sz="1400" dirty="0"/>
            </a:br>
            <a:r>
              <a:rPr lang="en-GB" sz="1400" dirty="0"/>
              <a:t>Technology and Environment, Finance, Power and</a:t>
            </a:r>
            <a:br>
              <a:rPr lang="en-GB" sz="1400" dirty="0"/>
            </a:br>
            <a:r>
              <a:rPr lang="en-GB" sz="1400" dirty="0" err="1"/>
              <a:t>Devaswom</a:t>
            </a:r>
            <a:r>
              <a:rPr lang="en-GB" sz="1400" dirty="0"/>
              <a:t>.</a:t>
            </a:r>
          </a:p>
          <a:p>
            <a:pPr marL="285750" lvl="1" indent="-285750">
              <a:lnSpc>
                <a:spcPct val="100000"/>
              </a:lnSpc>
              <a:spcBef>
                <a:spcPts val="0"/>
              </a:spcBef>
            </a:pPr>
            <a:r>
              <a:rPr lang="en-GB" sz="1400" dirty="0"/>
              <a:t>Two water sector experts</a:t>
            </a:r>
          </a:p>
          <a:p>
            <a:pPr marL="285750" lvl="1" indent="-285750">
              <a:lnSpc>
                <a:spcPct val="100000"/>
              </a:lnSpc>
              <a:spcBef>
                <a:spcPts val="0"/>
              </a:spcBef>
            </a:pPr>
            <a:r>
              <a:rPr lang="en-GB" sz="1400" dirty="0"/>
              <a:t>Two members of the House of the People, nominated by</a:t>
            </a:r>
            <a:br>
              <a:rPr lang="en-GB" sz="1400" dirty="0"/>
            </a:br>
            <a:r>
              <a:rPr lang="en-GB" sz="1400" dirty="0"/>
              <a:t>Government, representing the constituencies</a:t>
            </a:r>
          </a:p>
          <a:p>
            <a:pPr marL="285750" lvl="1" indent="-285750">
              <a:lnSpc>
                <a:spcPct val="100000"/>
              </a:lnSpc>
              <a:spcBef>
                <a:spcPts val="0"/>
              </a:spcBef>
            </a:pPr>
            <a:r>
              <a:rPr lang="en-GB" sz="1400" dirty="0"/>
              <a:t>Two members of the Legislative Assembly, nominated by</a:t>
            </a:r>
            <a:br>
              <a:rPr lang="en-GB" sz="1400" dirty="0"/>
            </a:br>
            <a:r>
              <a:rPr lang="en-GB" sz="1400" dirty="0"/>
              <a:t>Government, representing the legislative constituencies</a:t>
            </a:r>
          </a:p>
          <a:p>
            <a:pPr marL="285750" lvl="1" indent="-285750">
              <a:lnSpc>
                <a:spcPct val="100000"/>
              </a:lnSpc>
              <a:spcBef>
                <a:spcPts val="0"/>
              </a:spcBef>
            </a:pPr>
            <a:r>
              <a:rPr lang="en-GB" sz="1400" dirty="0"/>
              <a:t>Presidents of the District Panchayats</a:t>
            </a:r>
            <a:endParaRPr lang="en-GB" sz="1500" dirty="0"/>
          </a:p>
          <a:p>
            <a:pPr marL="642938" lvl="2" indent="-285750">
              <a:spcBef>
                <a:spcPts val="300"/>
              </a:spcBef>
              <a:buFont typeface="Arial" panose="020B0604020202020204" pitchFamily="34" charset="0"/>
              <a:buChar char="•"/>
            </a:pPr>
            <a:endParaRPr lang="en-GB" sz="1500" dirty="0"/>
          </a:p>
        </p:txBody>
      </p:sp>
      <p:sp>
        <p:nvSpPr>
          <p:cNvPr id="2" name="Titel 1"/>
          <p:cNvSpPr>
            <a:spLocks noGrp="1"/>
          </p:cNvSpPr>
          <p:nvPr>
            <p:ph type="title"/>
          </p:nvPr>
        </p:nvSpPr>
        <p:spPr>
          <a:xfrm>
            <a:off x="449816" y="240212"/>
            <a:ext cx="8627568" cy="540544"/>
          </a:xfrm>
        </p:spPr>
        <p:txBody>
          <a:bodyPr/>
          <a:lstStyle/>
          <a:p>
            <a:r>
              <a:rPr lang="en-GB" dirty="0" err="1"/>
              <a:t>Pamba</a:t>
            </a:r>
            <a:r>
              <a:rPr lang="en-GB" dirty="0"/>
              <a:t> River Basin – Legal Background for </a:t>
            </a:r>
            <a:r>
              <a:rPr lang="en-GB" dirty="0" err="1"/>
              <a:t>Pamba</a:t>
            </a:r>
            <a:r>
              <a:rPr lang="en-GB" dirty="0"/>
              <a:t> River Basin Authority</a:t>
            </a:r>
          </a:p>
        </p:txBody>
      </p:sp>
      <p:pic>
        <p:nvPicPr>
          <p:cNvPr id="10" name="Picture 9" descr="A screenshot of a social media post&#10;&#10;Description automatically generated">
            <a:extLst>
              <a:ext uri="{FF2B5EF4-FFF2-40B4-BE49-F238E27FC236}">
                <a16:creationId xmlns:a16="http://schemas.microsoft.com/office/drawing/2014/main" id="{90C2A603-733C-4618-8D46-CC72F99A3213}"/>
              </a:ext>
            </a:extLst>
          </p:cNvPr>
          <p:cNvPicPr>
            <a:picLocks noChangeAspect="1"/>
          </p:cNvPicPr>
          <p:nvPr/>
        </p:nvPicPr>
        <p:blipFill rotWithShape="1">
          <a:blip r:embed="rId2"/>
          <a:srcRect l="23437" t="42432" r="34346" b="16981"/>
          <a:stretch/>
        </p:blipFill>
        <p:spPr>
          <a:xfrm>
            <a:off x="6107502" y="510484"/>
            <a:ext cx="2969882" cy="4037706"/>
          </a:xfrm>
          <a:prstGeom prst="rect">
            <a:avLst/>
          </a:prstGeom>
        </p:spPr>
      </p:pic>
      <p:sp>
        <p:nvSpPr>
          <p:cNvPr id="11" name="TextBox 10">
            <a:extLst>
              <a:ext uri="{FF2B5EF4-FFF2-40B4-BE49-F238E27FC236}">
                <a16:creationId xmlns:a16="http://schemas.microsoft.com/office/drawing/2014/main" id="{77D9B770-CBE7-4FBC-AE12-5AD0FA6B4B9B}"/>
              </a:ext>
            </a:extLst>
          </p:cNvPr>
          <p:cNvSpPr txBox="1"/>
          <p:nvPr/>
        </p:nvSpPr>
        <p:spPr>
          <a:xfrm>
            <a:off x="7354092" y="701041"/>
            <a:ext cx="1723292" cy="307777"/>
          </a:xfrm>
          <a:prstGeom prst="rect">
            <a:avLst/>
          </a:prstGeom>
          <a:noFill/>
        </p:spPr>
        <p:txBody>
          <a:bodyPr wrap="none" rtlCol="0">
            <a:spAutoFit/>
          </a:bodyPr>
          <a:lstStyle/>
          <a:p>
            <a:pPr algn="l"/>
            <a:r>
              <a:rPr lang="en-GB" sz="1400" b="1" dirty="0"/>
              <a:t>PRBA organigram</a:t>
            </a:r>
          </a:p>
        </p:txBody>
      </p:sp>
      <p:sp>
        <p:nvSpPr>
          <p:cNvPr id="6" name="Rechteck 5">
            <a:extLst>
              <a:ext uri="{FF2B5EF4-FFF2-40B4-BE49-F238E27FC236}">
                <a16:creationId xmlns:a16="http://schemas.microsoft.com/office/drawing/2014/main" id="{2A83C708-1765-4313-B7E9-F9BAAC985059}"/>
              </a:ext>
            </a:extLst>
          </p:cNvPr>
          <p:cNvSpPr/>
          <p:nvPr/>
        </p:nvSpPr>
        <p:spPr>
          <a:xfrm>
            <a:off x="2801130" y="4379909"/>
            <a:ext cx="2257023" cy="230832"/>
          </a:xfrm>
          <a:prstGeom prst="rect">
            <a:avLst/>
          </a:prstGeom>
        </p:spPr>
        <p:txBody>
          <a:bodyPr wrap="square">
            <a:spAutoFit/>
          </a:bodyPr>
          <a:lstStyle/>
          <a:p>
            <a:pPr>
              <a:spcBef>
                <a:spcPts val="300"/>
              </a:spcBef>
            </a:pPr>
            <a:r>
              <a:rPr lang="en-GB" sz="900" dirty="0" err="1">
                <a:solidFill>
                  <a:schemeClr val="bg1">
                    <a:lumMod val="50000"/>
                  </a:schemeClr>
                </a:solidFill>
              </a:rPr>
              <a:t>Pamba</a:t>
            </a:r>
            <a:r>
              <a:rPr lang="en-GB" sz="900" dirty="0">
                <a:solidFill>
                  <a:schemeClr val="bg1">
                    <a:lumMod val="50000"/>
                  </a:schemeClr>
                </a:solidFill>
              </a:rPr>
              <a:t> River Basin Authority Bill (2009)</a:t>
            </a:r>
          </a:p>
        </p:txBody>
      </p:sp>
      <p:sp>
        <p:nvSpPr>
          <p:cNvPr id="8" name="Textfeld 7">
            <a:extLst>
              <a:ext uri="{FF2B5EF4-FFF2-40B4-BE49-F238E27FC236}">
                <a16:creationId xmlns:a16="http://schemas.microsoft.com/office/drawing/2014/main" id="{72E3C55B-EF1C-4C2C-A988-4F4C1AA44954}"/>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5</a:t>
            </a:fld>
            <a:r>
              <a:rPr lang="en-GB" sz="1000" b="1" dirty="0">
                <a:solidFill>
                  <a:schemeClr val="bg1">
                    <a:lumMod val="50000"/>
                  </a:schemeClr>
                </a:solidFill>
              </a:rPr>
              <a:t> -</a:t>
            </a:r>
          </a:p>
        </p:txBody>
      </p:sp>
    </p:spTree>
    <p:extLst>
      <p:ext uri="{BB962C8B-B14F-4D97-AF65-F5344CB8AC3E}">
        <p14:creationId xmlns:p14="http://schemas.microsoft.com/office/powerpoint/2010/main" val="6523276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816" y="240212"/>
            <a:ext cx="8589668" cy="540544"/>
          </a:xfrm>
        </p:spPr>
        <p:txBody>
          <a:bodyPr/>
          <a:lstStyle/>
          <a:p>
            <a:r>
              <a:rPr lang="en-GB" dirty="0" err="1"/>
              <a:t>Pamba</a:t>
            </a:r>
            <a:r>
              <a:rPr lang="en-GB" dirty="0"/>
              <a:t> River Basin – Legal Background for </a:t>
            </a:r>
            <a:r>
              <a:rPr lang="en-GB" dirty="0" err="1"/>
              <a:t>Pamba</a:t>
            </a:r>
            <a:r>
              <a:rPr lang="en-GB" dirty="0"/>
              <a:t> River Basin Authority</a:t>
            </a:r>
          </a:p>
        </p:txBody>
      </p:sp>
      <p:pic>
        <p:nvPicPr>
          <p:cNvPr id="12" name="Picture 9" descr="A screenshot of a social media post&#10;&#10;Description automatically generated">
            <a:extLst>
              <a:ext uri="{FF2B5EF4-FFF2-40B4-BE49-F238E27FC236}">
                <a16:creationId xmlns:a16="http://schemas.microsoft.com/office/drawing/2014/main" id="{D6EDE8B9-5ED4-4ADE-8F63-10AE12A08DDE}"/>
              </a:ext>
            </a:extLst>
          </p:cNvPr>
          <p:cNvPicPr>
            <a:picLocks noChangeAspect="1"/>
          </p:cNvPicPr>
          <p:nvPr/>
        </p:nvPicPr>
        <p:blipFill rotWithShape="1">
          <a:blip r:embed="rId2"/>
          <a:srcRect l="23437" t="42432" r="34346" b="16981"/>
          <a:stretch/>
        </p:blipFill>
        <p:spPr>
          <a:xfrm>
            <a:off x="6754228" y="998466"/>
            <a:ext cx="2345641" cy="3189018"/>
          </a:xfrm>
          <a:prstGeom prst="rect">
            <a:avLst/>
          </a:prstGeom>
        </p:spPr>
      </p:pic>
      <p:pic>
        <p:nvPicPr>
          <p:cNvPr id="13" name="Picture 11" descr="A close up of a piece of paper&#10;&#10;Description automatically generated">
            <a:extLst>
              <a:ext uri="{FF2B5EF4-FFF2-40B4-BE49-F238E27FC236}">
                <a16:creationId xmlns:a16="http://schemas.microsoft.com/office/drawing/2014/main" id="{87CB58B6-02D3-435F-AFB6-73CBE8BA19E2}"/>
              </a:ext>
            </a:extLst>
          </p:cNvPr>
          <p:cNvPicPr>
            <a:picLocks noChangeAspect="1"/>
          </p:cNvPicPr>
          <p:nvPr/>
        </p:nvPicPr>
        <p:blipFill rotWithShape="1">
          <a:blip r:embed="rId3"/>
          <a:srcRect l="11688" t="9206" r="5301" b="34275"/>
          <a:stretch/>
        </p:blipFill>
        <p:spPr>
          <a:xfrm>
            <a:off x="3386787" y="1062586"/>
            <a:ext cx="3318288" cy="3194942"/>
          </a:xfrm>
          <a:prstGeom prst="rect">
            <a:avLst/>
          </a:prstGeom>
        </p:spPr>
      </p:pic>
      <p:sp>
        <p:nvSpPr>
          <p:cNvPr id="14" name="TextBox 12">
            <a:extLst>
              <a:ext uri="{FF2B5EF4-FFF2-40B4-BE49-F238E27FC236}">
                <a16:creationId xmlns:a16="http://schemas.microsoft.com/office/drawing/2014/main" id="{A7D15DCA-9565-4A03-A7D5-38232573BB3F}"/>
              </a:ext>
            </a:extLst>
          </p:cNvPr>
          <p:cNvSpPr txBox="1"/>
          <p:nvPr/>
        </p:nvSpPr>
        <p:spPr>
          <a:xfrm>
            <a:off x="3792119" y="708288"/>
            <a:ext cx="2460930" cy="307777"/>
          </a:xfrm>
          <a:prstGeom prst="rect">
            <a:avLst/>
          </a:prstGeom>
          <a:noFill/>
        </p:spPr>
        <p:txBody>
          <a:bodyPr wrap="none" rtlCol="0">
            <a:spAutoFit/>
          </a:bodyPr>
          <a:lstStyle/>
          <a:p>
            <a:pPr algn="l"/>
            <a:r>
              <a:rPr lang="en-GB" sz="1400" b="1" dirty="0"/>
              <a:t>Key functions of the PRBA</a:t>
            </a:r>
          </a:p>
        </p:txBody>
      </p:sp>
      <p:sp>
        <p:nvSpPr>
          <p:cNvPr id="15" name="TextBox 13">
            <a:extLst>
              <a:ext uri="{FF2B5EF4-FFF2-40B4-BE49-F238E27FC236}">
                <a16:creationId xmlns:a16="http://schemas.microsoft.com/office/drawing/2014/main" id="{60D919E9-2A60-41E6-A492-C14D626258F0}"/>
              </a:ext>
            </a:extLst>
          </p:cNvPr>
          <p:cNvSpPr txBox="1"/>
          <p:nvPr/>
        </p:nvSpPr>
        <p:spPr>
          <a:xfrm>
            <a:off x="3474322" y="4293213"/>
            <a:ext cx="3388702" cy="369332"/>
          </a:xfrm>
          <a:prstGeom prst="rect">
            <a:avLst/>
          </a:prstGeom>
          <a:noFill/>
        </p:spPr>
        <p:txBody>
          <a:bodyPr wrap="square" rtlCol="0">
            <a:spAutoFit/>
          </a:bodyPr>
          <a:lstStyle/>
          <a:p>
            <a:r>
              <a:rPr lang="en-GB" sz="900" dirty="0">
                <a:solidFill>
                  <a:schemeClr val="bg1">
                    <a:lumMod val="50000"/>
                  </a:schemeClr>
                </a:solidFill>
              </a:rPr>
              <a:t>Source: Project “Developing a Roadmap for the </a:t>
            </a:r>
            <a:r>
              <a:rPr lang="en-GB" sz="900" dirty="0" err="1">
                <a:solidFill>
                  <a:schemeClr val="bg1">
                    <a:lumMod val="50000"/>
                  </a:schemeClr>
                </a:solidFill>
              </a:rPr>
              <a:t>Pamba</a:t>
            </a:r>
            <a:r>
              <a:rPr lang="en-GB" sz="900" dirty="0">
                <a:solidFill>
                  <a:schemeClr val="bg1">
                    <a:lumMod val="50000"/>
                  </a:schemeClr>
                </a:solidFill>
              </a:rPr>
              <a:t> river” (EU-India Action Plan Support Facility, 2010)</a:t>
            </a:r>
          </a:p>
        </p:txBody>
      </p:sp>
      <p:sp>
        <p:nvSpPr>
          <p:cNvPr id="16" name="Rectangle 15">
            <a:extLst>
              <a:ext uri="{FF2B5EF4-FFF2-40B4-BE49-F238E27FC236}">
                <a16:creationId xmlns:a16="http://schemas.microsoft.com/office/drawing/2014/main" id="{C4E4BF07-3DDB-48E3-BB4D-76D3CD7643DC}"/>
              </a:ext>
            </a:extLst>
          </p:cNvPr>
          <p:cNvSpPr/>
          <p:nvPr/>
        </p:nvSpPr>
        <p:spPr>
          <a:xfrm>
            <a:off x="6969516" y="3617348"/>
            <a:ext cx="2069968" cy="540544"/>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7" name="Rectangle 17">
            <a:extLst>
              <a:ext uri="{FF2B5EF4-FFF2-40B4-BE49-F238E27FC236}">
                <a16:creationId xmlns:a16="http://schemas.microsoft.com/office/drawing/2014/main" id="{63D52631-317C-4C86-A967-C787EB5DE7D5}"/>
              </a:ext>
            </a:extLst>
          </p:cNvPr>
          <p:cNvSpPr/>
          <p:nvPr/>
        </p:nvSpPr>
        <p:spPr>
          <a:xfrm>
            <a:off x="3435940" y="1062586"/>
            <a:ext cx="1408711" cy="3194942"/>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8" name="Rectangle 18">
            <a:extLst>
              <a:ext uri="{FF2B5EF4-FFF2-40B4-BE49-F238E27FC236}">
                <a16:creationId xmlns:a16="http://schemas.microsoft.com/office/drawing/2014/main" id="{F34417E9-5787-4166-AD6C-E4BA527F75D8}"/>
              </a:ext>
            </a:extLst>
          </p:cNvPr>
          <p:cNvSpPr/>
          <p:nvPr/>
        </p:nvSpPr>
        <p:spPr>
          <a:xfrm>
            <a:off x="4883210" y="1062586"/>
            <a:ext cx="1810633" cy="3194942"/>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9" name="Rectangle 19">
            <a:extLst>
              <a:ext uri="{FF2B5EF4-FFF2-40B4-BE49-F238E27FC236}">
                <a16:creationId xmlns:a16="http://schemas.microsoft.com/office/drawing/2014/main" id="{3A6DAF38-3149-469A-A581-D14EF4AE7E44}"/>
              </a:ext>
            </a:extLst>
          </p:cNvPr>
          <p:cNvSpPr/>
          <p:nvPr/>
        </p:nvSpPr>
        <p:spPr>
          <a:xfrm>
            <a:off x="6978142" y="2970323"/>
            <a:ext cx="980645" cy="540545"/>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0" name="TextBox 20">
            <a:extLst>
              <a:ext uri="{FF2B5EF4-FFF2-40B4-BE49-F238E27FC236}">
                <a16:creationId xmlns:a16="http://schemas.microsoft.com/office/drawing/2014/main" id="{70515CD8-8CC6-4447-B3C1-D3FBB22B8C0E}"/>
              </a:ext>
            </a:extLst>
          </p:cNvPr>
          <p:cNvSpPr txBox="1"/>
          <p:nvPr/>
        </p:nvSpPr>
        <p:spPr>
          <a:xfrm>
            <a:off x="6978142" y="703627"/>
            <a:ext cx="1723292" cy="307777"/>
          </a:xfrm>
          <a:prstGeom prst="rect">
            <a:avLst/>
          </a:prstGeom>
          <a:noFill/>
        </p:spPr>
        <p:txBody>
          <a:bodyPr wrap="none" rtlCol="0">
            <a:spAutoFit/>
          </a:bodyPr>
          <a:lstStyle/>
          <a:p>
            <a:pPr algn="l"/>
            <a:r>
              <a:rPr lang="en-GB" sz="1400" b="1" dirty="0"/>
              <a:t>PRBA organigram</a:t>
            </a:r>
          </a:p>
        </p:txBody>
      </p:sp>
      <p:pic>
        <p:nvPicPr>
          <p:cNvPr id="23" name="Picture 7" descr="A screenshot of a cell phone&#10;&#10;Description automatically generated">
            <a:extLst>
              <a:ext uri="{FF2B5EF4-FFF2-40B4-BE49-F238E27FC236}">
                <a16:creationId xmlns:a16="http://schemas.microsoft.com/office/drawing/2014/main" id="{AFF233C1-7E1A-4D7E-8FCB-EA721499E7F9}"/>
              </a:ext>
            </a:extLst>
          </p:cNvPr>
          <p:cNvPicPr>
            <a:picLocks noChangeAspect="1"/>
          </p:cNvPicPr>
          <p:nvPr/>
        </p:nvPicPr>
        <p:blipFill rotWithShape="1">
          <a:blip r:embed="rId4"/>
          <a:srcRect l="12367" t="11586" r="5744" b="22522"/>
          <a:stretch/>
        </p:blipFill>
        <p:spPr>
          <a:xfrm>
            <a:off x="57267" y="588718"/>
            <a:ext cx="3318288" cy="3775851"/>
          </a:xfrm>
          <a:prstGeom prst="rect">
            <a:avLst/>
          </a:prstGeom>
        </p:spPr>
      </p:pic>
      <p:sp>
        <p:nvSpPr>
          <p:cNvPr id="24" name="Rectangle 14">
            <a:extLst>
              <a:ext uri="{FF2B5EF4-FFF2-40B4-BE49-F238E27FC236}">
                <a16:creationId xmlns:a16="http://schemas.microsoft.com/office/drawing/2014/main" id="{14ECAB16-8867-4357-9AEE-44DD4D6824E6}"/>
              </a:ext>
            </a:extLst>
          </p:cNvPr>
          <p:cNvSpPr/>
          <p:nvPr/>
        </p:nvSpPr>
        <p:spPr>
          <a:xfrm>
            <a:off x="75510" y="565077"/>
            <a:ext cx="1475485" cy="3799492"/>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5" name="Rectangle 16">
            <a:extLst>
              <a:ext uri="{FF2B5EF4-FFF2-40B4-BE49-F238E27FC236}">
                <a16:creationId xmlns:a16="http://schemas.microsoft.com/office/drawing/2014/main" id="{C71050A7-F57C-45AE-86D8-C71EE578A702}"/>
              </a:ext>
            </a:extLst>
          </p:cNvPr>
          <p:cNvSpPr/>
          <p:nvPr/>
        </p:nvSpPr>
        <p:spPr>
          <a:xfrm>
            <a:off x="1577424" y="565077"/>
            <a:ext cx="1810633" cy="3799492"/>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6" name="Rechteck 25">
            <a:extLst>
              <a:ext uri="{FF2B5EF4-FFF2-40B4-BE49-F238E27FC236}">
                <a16:creationId xmlns:a16="http://schemas.microsoft.com/office/drawing/2014/main" id="{5B369316-1CD7-4C9F-B5CD-A83CEF110A3E}"/>
              </a:ext>
            </a:extLst>
          </p:cNvPr>
          <p:cNvSpPr/>
          <p:nvPr/>
        </p:nvSpPr>
        <p:spPr>
          <a:xfrm>
            <a:off x="3468581" y="4609798"/>
            <a:ext cx="2257023" cy="230832"/>
          </a:xfrm>
          <a:prstGeom prst="rect">
            <a:avLst/>
          </a:prstGeom>
        </p:spPr>
        <p:txBody>
          <a:bodyPr wrap="square">
            <a:spAutoFit/>
          </a:bodyPr>
          <a:lstStyle/>
          <a:p>
            <a:pPr>
              <a:spcBef>
                <a:spcPts val="300"/>
              </a:spcBef>
            </a:pPr>
            <a:r>
              <a:rPr lang="en-GB" sz="900" dirty="0" err="1">
                <a:solidFill>
                  <a:schemeClr val="bg1">
                    <a:lumMod val="50000"/>
                  </a:schemeClr>
                </a:solidFill>
              </a:rPr>
              <a:t>Pamba</a:t>
            </a:r>
            <a:r>
              <a:rPr lang="en-GB" sz="900" dirty="0">
                <a:solidFill>
                  <a:schemeClr val="bg1">
                    <a:lumMod val="50000"/>
                  </a:schemeClr>
                </a:solidFill>
              </a:rPr>
              <a:t> River Basin Authority Bill (2009)</a:t>
            </a:r>
          </a:p>
        </p:txBody>
      </p:sp>
      <p:sp>
        <p:nvSpPr>
          <p:cNvPr id="6" name="Textfeld 5">
            <a:extLst>
              <a:ext uri="{FF2B5EF4-FFF2-40B4-BE49-F238E27FC236}">
                <a16:creationId xmlns:a16="http://schemas.microsoft.com/office/drawing/2014/main" id="{1F7DFE73-27CE-4B94-8494-EFC55F7C57C1}"/>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6</a:t>
            </a:fld>
            <a:r>
              <a:rPr lang="en-GB" sz="1000" b="1" dirty="0">
                <a:solidFill>
                  <a:schemeClr val="bg1">
                    <a:lumMod val="50000"/>
                  </a:schemeClr>
                </a:solidFill>
              </a:rPr>
              <a:t> -</a:t>
            </a:r>
          </a:p>
        </p:txBody>
      </p:sp>
    </p:spTree>
    <p:extLst>
      <p:ext uri="{BB962C8B-B14F-4D97-AF65-F5344CB8AC3E}">
        <p14:creationId xmlns:p14="http://schemas.microsoft.com/office/powerpoint/2010/main" val="9929692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7" y="927344"/>
            <a:ext cx="8364574" cy="3495469"/>
          </a:xfrm>
        </p:spPr>
        <p:txBody>
          <a:bodyPr/>
          <a:lstStyle/>
          <a:p>
            <a:pPr marL="285750" lvl="1" indent="-285750">
              <a:lnSpc>
                <a:spcPct val="114000"/>
              </a:lnSpc>
              <a:spcBef>
                <a:spcPts val="0"/>
              </a:spcBef>
            </a:pPr>
            <a:r>
              <a:rPr lang="en-GB" sz="1600" dirty="0"/>
              <a:t>The EU-India Action Plan Support Facility conducted in 2010 the</a:t>
            </a:r>
            <a:br>
              <a:rPr lang="en-GB" sz="1600" dirty="0"/>
            </a:br>
            <a:r>
              <a:rPr lang="en-GB" sz="1600" dirty="0"/>
              <a:t>project “Developing a Roadmap for the </a:t>
            </a:r>
            <a:r>
              <a:rPr lang="en-GB" sz="1600" dirty="0" err="1"/>
              <a:t>Pamba</a:t>
            </a:r>
            <a:r>
              <a:rPr lang="en-GB" sz="1600" dirty="0"/>
              <a:t> river”.</a:t>
            </a:r>
          </a:p>
          <a:p>
            <a:pPr marL="285750" lvl="1" indent="-285750">
              <a:lnSpc>
                <a:spcPct val="114000"/>
              </a:lnSpc>
              <a:spcBef>
                <a:spcPts val="0"/>
              </a:spcBef>
            </a:pPr>
            <a:r>
              <a:rPr lang="en-GB" sz="1600" dirty="0"/>
              <a:t>Implemented through targeted training/working sessions and</a:t>
            </a:r>
            <a:br>
              <a:rPr lang="en-GB" sz="1600" dirty="0"/>
            </a:br>
            <a:r>
              <a:rPr lang="en-GB" sz="1600" dirty="0"/>
              <a:t>consultations of a broad spectrum of stakeholder.</a:t>
            </a:r>
          </a:p>
          <a:p>
            <a:pPr marL="285750" lvl="1" indent="-285750">
              <a:lnSpc>
                <a:spcPct val="114000"/>
              </a:lnSpc>
              <a:spcBef>
                <a:spcPts val="0"/>
              </a:spcBef>
            </a:pPr>
            <a:r>
              <a:rPr lang="en-GB" sz="1600" dirty="0"/>
              <a:t>It supported the newly set up </a:t>
            </a:r>
            <a:r>
              <a:rPr lang="en-GB" sz="1600" dirty="0" err="1"/>
              <a:t>Pamba</a:t>
            </a:r>
            <a:r>
              <a:rPr lang="en-GB" sz="1600" dirty="0"/>
              <a:t> River Basin Authority in</a:t>
            </a:r>
            <a:br>
              <a:rPr lang="en-GB" sz="1600" dirty="0"/>
            </a:br>
            <a:r>
              <a:rPr lang="en-GB" sz="1600" dirty="0"/>
              <a:t>devising a management plan for future priority actions.</a:t>
            </a:r>
          </a:p>
          <a:p>
            <a:pPr marL="285750" lvl="1" indent="-285750">
              <a:lnSpc>
                <a:spcPct val="114000"/>
              </a:lnSpc>
              <a:spcBef>
                <a:spcPts val="0"/>
              </a:spcBef>
            </a:pPr>
            <a:r>
              <a:rPr lang="en-GB" sz="1600" dirty="0"/>
              <a:t>Objective was to evolve water management in the State to a sustainable water resources management practice that is cross sectoral, decentralized, and at the scale of the basin.</a:t>
            </a:r>
          </a:p>
          <a:p>
            <a:pPr marL="285750" lvl="1" indent="-285750">
              <a:lnSpc>
                <a:spcPct val="114000"/>
              </a:lnSpc>
              <a:spcBef>
                <a:spcPts val="0"/>
              </a:spcBef>
            </a:pPr>
            <a:r>
              <a:rPr lang="en-GB" sz="1600" dirty="0"/>
              <a:t>The main actions identified in the Roadmap were:</a:t>
            </a:r>
          </a:p>
          <a:p>
            <a:pPr marL="461963" lvl="2" indent="-285750">
              <a:lnSpc>
                <a:spcPct val="114000"/>
              </a:lnSpc>
              <a:spcBef>
                <a:spcPts val="0"/>
              </a:spcBef>
            </a:pPr>
            <a:r>
              <a:rPr lang="en-GB" sz="1600" dirty="0"/>
              <a:t>the immediate need for operationalization of the </a:t>
            </a:r>
            <a:r>
              <a:rPr lang="en-GB" sz="1600" dirty="0" err="1"/>
              <a:t>Pamba</a:t>
            </a:r>
            <a:r>
              <a:rPr lang="en-GB" sz="1600" dirty="0"/>
              <a:t> River Basin Authority,</a:t>
            </a:r>
          </a:p>
          <a:p>
            <a:pPr marL="461963" lvl="2" indent="-285750">
              <a:lnSpc>
                <a:spcPct val="114000"/>
              </a:lnSpc>
              <a:spcBef>
                <a:spcPts val="0"/>
              </a:spcBef>
            </a:pPr>
            <a:r>
              <a:rPr lang="en-GB" sz="1600" dirty="0"/>
              <a:t>adequate and thorough capacity building at State and local level in IWRM practices,</a:t>
            </a:r>
          </a:p>
          <a:p>
            <a:pPr marL="461963" lvl="2" indent="-285750">
              <a:lnSpc>
                <a:spcPct val="114000"/>
              </a:lnSpc>
              <a:spcBef>
                <a:spcPts val="0"/>
              </a:spcBef>
            </a:pPr>
            <a:r>
              <a:rPr lang="en-GB" sz="1600" dirty="0"/>
              <a:t>and the development of a full IWRM Action Plan for the </a:t>
            </a:r>
            <a:r>
              <a:rPr lang="en-GB" sz="1600" dirty="0" err="1"/>
              <a:t>Pamba</a:t>
            </a:r>
            <a:r>
              <a:rPr lang="en-GB" sz="1600" dirty="0"/>
              <a:t> River.</a:t>
            </a:r>
          </a:p>
          <a:p>
            <a:pPr marL="466725" lvl="1" indent="-285750">
              <a:spcBef>
                <a:spcPts val="300"/>
              </a:spcBef>
              <a:buFont typeface="Arial" panose="020B0604020202020204" pitchFamily="34" charset="0"/>
              <a:buChar char="•"/>
            </a:pPr>
            <a:endParaRPr lang="en-GB" sz="1600" dirty="0"/>
          </a:p>
        </p:txBody>
      </p:sp>
      <p:sp>
        <p:nvSpPr>
          <p:cNvPr id="2" name="Titel 1"/>
          <p:cNvSpPr>
            <a:spLocks noGrp="1"/>
          </p:cNvSpPr>
          <p:nvPr>
            <p:ph type="title"/>
          </p:nvPr>
        </p:nvSpPr>
        <p:spPr/>
        <p:txBody>
          <a:bodyPr/>
          <a:lstStyle/>
          <a:p>
            <a:r>
              <a:rPr lang="en-GB" dirty="0" err="1"/>
              <a:t>Pamba</a:t>
            </a:r>
            <a:r>
              <a:rPr lang="en-GB" dirty="0"/>
              <a:t> River Basin – Roadmap Development</a:t>
            </a:r>
          </a:p>
        </p:txBody>
      </p:sp>
      <p:pic>
        <p:nvPicPr>
          <p:cNvPr id="8" name="Grafik 7" descr="Ein Bild, das Wasser, draußen, Schild, klein enthält.&#10;&#10;Automatisch generierte Beschreibung">
            <a:extLst>
              <a:ext uri="{FF2B5EF4-FFF2-40B4-BE49-F238E27FC236}">
                <a16:creationId xmlns:a16="http://schemas.microsoft.com/office/drawing/2014/main" id="{CB799631-8CD0-44A0-A58E-74F549F0C11F}"/>
              </a:ext>
            </a:extLst>
          </p:cNvPr>
          <p:cNvPicPr>
            <a:picLocks noChangeAspect="1"/>
          </p:cNvPicPr>
          <p:nvPr/>
        </p:nvPicPr>
        <p:blipFill>
          <a:blip r:embed="rId2"/>
          <a:stretch>
            <a:fillRect/>
          </a:stretch>
        </p:blipFill>
        <p:spPr>
          <a:xfrm>
            <a:off x="6908199" y="240212"/>
            <a:ext cx="1564749" cy="2210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ADDDD27-B546-4F7A-BAAF-4D796CACCD36}"/>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7</a:t>
            </a:fld>
            <a:r>
              <a:rPr lang="en-GB" sz="1000" b="1" dirty="0">
                <a:solidFill>
                  <a:schemeClr val="bg1">
                    <a:lumMod val="50000"/>
                  </a:schemeClr>
                </a:solidFill>
              </a:rPr>
              <a:t> -</a:t>
            </a:r>
          </a:p>
        </p:txBody>
      </p:sp>
    </p:spTree>
    <p:extLst>
      <p:ext uri="{BB962C8B-B14F-4D97-AF65-F5344CB8AC3E}">
        <p14:creationId xmlns:p14="http://schemas.microsoft.com/office/powerpoint/2010/main" val="14555425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6" y="824015"/>
            <a:ext cx="8354817" cy="3495469"/>
          </a:xfrm>
        </p:spPr>
        <p:txBody>
          <a:bodyPr/>
          <a:lstStyle/>
          <a:p>
            <a:pPr>
              <a:spcBef>
                <a:spcPts val="300"/>
              </a:spcBef>
            </a:pPr>
            <a:r>
              <a:rPr lang="en-GB" sz="1600" b="1" dirty="0"/>
              <a:t>Development of an IWRM Action Plan</a:t>
            </a:r>
          </a:p>
          <a:p>
            <a:pPr>
              <a:spcBef>
                <a:spcPts val="300"/>
              </a:spcBef>
            </a:pPr>
            <a:endParaRPr lang="en-GB" sz="500" dirty="0"/>
          </a:p>
          <a:p>
            <a:pPr marL="285750" lvl="1" indent="-285750">
              <a:lnSpc>
                <a:spcPct val="114000"/>
              </a:lnSpc>
              <a:spcBef>
                <a:spcPts val="0"/>
              </a:spcBef>
            </a:pPr>
            <a:r>
              <a:rPr lang="en-GB" sz="1600" dirty="0"/>
              <a:t>Involvement of ca 80 representative stakeholders.</a:t>
            </a:r>
          </a:p>
          <a:p>
            <a:pPr marL="285750" lvl="1" indent="-285750">
              <a:lnSpc>
                <a:spcPct val="114000"/>
              </a:lnSpc>
              <a:spcBef>
                <a:spcPts val="0"/>
              </a:spcBef>
            </a:pPr>
            <a:r>
              <a:rPr lang="en-GB" sz="1600" dirty="0"/>
              <a:t>Water resources issues identified and ranked in accordance</a:t>
            </a:r>
            <a:br>
              <a:rPr lang="en-GB" sz="1600" dirty="0"/>
            </a:br>
            <a:r>
              <a:rPr lang="en-GB" sz="1600" dirty="0"/>
              <a:t>to their importance.</a:t>
            </a:r>
          </a:p>
          <a:p>
            <a:pPr marL="285750" lvl="1" indent="-285750">
              <a:lnSpc>
                <a:spcPct val="114000"/>
              </a:lnSpc>
              <a:spcBef>
                <a:spcPts val="0"/>
              </a:spcBef>
            </a:pPr>
            <a:r>
              <a:rPr lang="en-GB" sz="1600" dirty="0"/>
              <a:t>Identification of water management constraints and possible solutions.</a:t>
            </a:r>
          </a:p>
          <a:p>
            <a:pPr marL="285750" lvl="1" indent="-285750">
              <a:lnSpc>
                <a:spcPct val="114000"/>
              </a:lnSpc>
              <a:spcBef>
                <a:spcPts val="0"/>
              </a:spcBef>
            </a:pPr>
            <a:r>
              <a:rPr lang="en-GB" sz="1600" dirty="0"/>
              <a:t>Preparation of an IWRM Roadmap, with identification of measures, timeline, responsible organisation and definition of monitoring indicators.</a:t>
            </a:r>
          </a:p>
        </p:txBody>
      </p:sp>
      <p:sp>
        <p:nvSpPr>
          <p:cNvPr id="2" name="Titel 1"/>
          <p:cNvSpPr>
            <a:spLocks noGrp="1"/>
          </p:cNvSpPr>
          <p:nvPr>
            <p:ph type="title"/>
          </p:nvPr>
        </p:nvSpPr>
        <p:spPr/>
        <p:txBody>
          <a:bodyPr/>
          <a:lstStyle/>
          <a:p>
            <a:r>
              <a:rPr lang="en-GB" dirty="0" err="1"/>
              <a:t>Pamba</a:t>
            </a:r>
            <a:r>
              <a:rPr lang="en-GB" dirty="0"/>
              <a:t> River Basin – Roadmap Development II</a:t>
            </a:r>
          </a:p>
        </p:txBody>
      </p:sp>
      <p:sp>
        <p:nvSpPr>
          <p:cNvPr id="6" name="Textfeld 5">
            <a:extLst>
              <a:ext uri="{FF2B5EF4-FFF2-40B4-BE49-F238E27FC236}">
                <a16:creationId xmlns:a16="http://schemas.microsoft.com/office/drawing/2014/main" id="{8684A419-1A29-41F8-9F90-6A9B20C1122D}"/>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8</a:t>
            </a:fld>
            <a:r>
              <a:rPr lang="en-GB" sz="1000" b="1" dirty="0">
                <a:solidFill>
                  <a:schemeClr val="bg1">
                    <a:lumMod val="50000"/>
                  </a:schemeClr>
                </a:solidFill>
              </a:rPr>
              <a:t> -</a:t>
            </a:r>
          </a:p>
        </p:txBody>
      </p:sp>
    </p:spTree>
    <p:extLst>
      <p:ext uri="{BB962C8B-B14F-4D97-AF65-F5344CB8AC3E}">
        <p14:creationId xmlns:p14="http://schemas.microsoft.com/office/powerpoint/2010/main" val="36029715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11E58F-91B9-4BD8-889F-F158496006E3}"/>
              </a:ext>
            </a:extLst>
          </p:cNvPr>
          <p:cNvSpPr>
            <a:spLocks noGrp="1"/>
          </p:cNvSpPr>
          <p:nvPr>
            <p:ph type="body" sz="quarter" idx="13"/>
          </p:nvPr>
        </p:nvSpPr>
        <p:spPr>
          <a:xfrm>
            <a:off x="449816" y="649818"/>
            <a:ext cx="8354817" cy="3495469"/>
          </a:xfrm>
        </p:spPr>
        <p:txBody>
          <a:bodyPr/>
          <a:lstStyle/>
          <a:p>
            <a:pPr>
              <a:spcBef>
                <a:spcPts val="300"/>
              </a:spcBef>
            </a:pPr>
            <a:r>
              <a:rPr lang="en-GB" sz="1600" dirty="0"/>
              <a:t>Development of an IWRM Action Plan</a:t>
            </a:r>
          </a:p>
        </p:txBody>
      </p:sp>
      <p:sp>
        <p:nvSpPr>
          <p:cNvPr id="2" name="Titel 1"/>
          <p:cNvSpPr>
            <a:spLocks noGrp="1"/>
          </p:cNvSpPr>
          <p:nvPr>
            <p:ph type="title"/>
          </p:nvPr>
        </p:nvSpPr>
        <p:spPr/>
        <p:txBody>
          <a:bodyPr/>
          <a:lstStyle/>
          <a:p>
            <a:r>
              <a:rPr lang="en-GB" dirty="0" err="1"/>
              <a:t>Pamba</a:t>
            </a:r>
            <a:r>
              <a:rPr lang="en-GB" dirty="0"/>
              <a:t> River Basin – Roadmap Development III</a:t>
            </a:r>
          </a:p>
        </p:txBody>
      </p:sp>
      <p:pic>
        <p:nvPicPr>
          <p:cNvPr id="8" name="Picture 7" descr="A screenshot of text&#10;&#10;Description automatically generated">
            <a:extLst>
              <a:ext uri="{FF2B5EF4-FFF2-40B4-BE49-F238E27FC236}">
                <a16:creationId xmlns:a16="http://schemas.microsoft.com/office/drawing/2014/main" id="{472F6573-52FE-4031-8E14-C41888A2A75D}"/>
              </a:ext>
            </a:extLst>
          </p:cNvPr>
          <p:cNvPicPr>
            <a:picLocks noChangeAspect="1"/>
          </p:cNvPicPr>
          <p:nvPr/>
        </p:nvPicPr>
        <p:blipFill rotWithShape="1">
          <a:blip r:embed="rId2"/>
          <a:srcRect l="12173" t="46329" r="11400" b="7830"/>
          <a:stretch/>
        </p:blipFill>
        <p:spPr>
          <a:xfrm>
            <a:off x="400442" y="885127"/>
            <a:ext cx="4171558" cy="353832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9FDA7EB-2EF9-46AC-8CE4-5658A3177FE7}"/>
              </a:ext>
            </a:extLst>
          </p:cNvPr>
          <p:cNvPicPr>
            <a:picLocks noChangeAspect="1"/>
          </p:cNvPicPr>
          <p:nvPr/>
        </p:nvPicPr>
        <p:blipFill rotWithShape="1">
          <a:blip r:embed="rId3"/>
          <a:srcRect l="12979" t="9458" r="11622" b="53599"/>
          <a:stretch/>
        </p:blipFill>
        <p:spPr>
          <a:xfrm>
            <a:off x="4572000" y="941141"/>
            <a:ext cx="4118297" cy="2853469"/>
          </a:xfrm>
          <a:prstGeom prst="rect">
            <a:avLst/>
          </a:prstGeom>
        </p:spPr>
      </p:pic>
      <p:sp>
        <p:nvSpPr>
          <p:cNvPr id="9" name="TextBox 8">
            <a:extLst>
              <a:ext uri="{FF2B5EF4-FFF2-40B4-BE49-F238E27FC236}">
                <a16:creationId xmlns:a16="http://schemas.microsoft.com/office/drawing/2014/main" id="{7899EB59-3E8F-4E02-9DF6-4A8C42ACC886}"/>
              </a:ext>
            </a:extLst>
          </p:cNvPr>
          <p:cNvSpPr txBox="1"/>
          <p:nvPr/>
        </p:nvSpPr>
        <p:spPr>
          <a:xfrm>
            <a:off x="4621374" y="3924236"/>
            <a:ext cx="3088505" cy="369332"/>
          </a:xfrm>
          <a:prstGeom prst="rect">
            <a:avLst/>
          </a:prstGeom>
          <a:noFill/>
        </p:spPr>
        <p:txBody>
          <a:bodyPr wrap="square" rtlCol="0">
            <a:spAutoFit/>
          </a:bodyPr>
          <a:lstStyle/>
          <a:p>
            <a:r>
              <a:rPr lang="en-GB" sz="900" dirty="0">
                <a:solidFill>
                  <a:schemeClr val="bg1">
                    <a:lumMod val="50000"/>
                  </a:schemeClr>
                </a:solidFill>
              </a:rPr>
              <a:t>Source: Project “Developing a Roadmap for the </a:t>
            </a:r>
            <a:r>
              <a:rPr lang="en-GB" sz="900" dirty="0" err="1">
                <a:solidFill>
                  <a:schemeClr val="bg1">
                    <a:lumMod val="50000"/>
                  </a:schemeClr>
                </a:solidFill>
              </a:rPr>
              <a:t>Pamba</a:t>
            </a:r>
            <a:r>
              <a:rPr lang="en-GB" sz="900" dirty="0">
                <a:solidFill>
                  <a:schemeClr val="bg1">
                    <a:lumMod val="50000"/>
                  </a:schemeClr>
                </a:solidFill>
              </a:rPr>
              <a:t> river” (EU-India Action Plan Support Facility, 2010)</a:t>
            </a:r>
          </a:p>
        </p:txBody>
      </p:sp>
      <p:sp>
        <p:nvSpPr>
          <p:cNvPr id="6" name="Textfeld 5">
            <a:extLst>
              <a:ext uri="{FF2B5EF4-FFF2-40B4-BE49-F238E27FC236}">
                <a16:creationId xmlns:a16="http://schemas.microsoft.com/office/drawing/2014/main" id="{FB374D92-1C48-48B5-9511-7E41DA7D80E9}"/>
              </a:ext>
            </a:extLst>
          </p:cNvPr>
          <p:cNvSpPr txBox="1"/>
          <p:nvPr/>
        </p:nvSpPr>
        <p:spPr>
          <a:xfrm>
            <a:off x="4284902" y="4897279"/>
            <a:ext cx="412292" cy="246221"/>
          </a:xfrm>
          <a:prstGeom prst="rect">
            <a:avLst/>
          </a:prstGeom>
          <a:noFill/>
        </p:spPr>
        <p:txBody>
          <a:bodyPr wrap="none" rtlCol="0">
            <a:spAutoFit/>
          </a:bodyPr>
          <a:lstStyle/>
          <a:p>
            <a:pPr algn="l"/>
            <a:r>
              <a:rPr lang="en-GB" sz="1000" b="1" dirty="0">
                <a:solidFill>
                  <a:schemeClr val="bg1">
                    <a:lumMod val="50000"/>
                  </a:schemeClr>
                </a:solidFill>
              </a:rPr>
              <a:t>- </a:t>
            </a:r>
            <a:fld id="{3BFFDC24-14B6-42C3-B41B-90CC16989DE1}" type="slidenum">
              <a:rPr lang="en-GB" sz="1000" b="1" smtClean="0">
                <a:solidFill>
                  <a:schemeClr val="bg1">
                    <a:lumMod val="50000"/>
                  </a:schemeClr>
                </a:solidFill>
              </a:rPr>
              <a:t>9</a:t>
            </a:fld>
            <a:r>
              <a:rPr lang="en-GB" sz="1000" b="1" dirty="0">
                <a:solidFill>
                  <a:schemeClr val="bg1">
                    <a:lumMod val="50000"/>
                  </a:schemeClr>
                </a:solidFill>
              </a:rPr>
              <a:t> -</a:t>
            </a:r>
          </a:p>
        </p:txBody>
      </p:sp>
    </p:spTree>
    <p:extLst>
      <p:ext uri="{BB962C8B-B14F-4D97-AF65-F5344CB8AC3E}">
        <p14:creationId xmlns:p14="http://schemas.microsoft.com/office/powerpoint/2010/main" val="489071106"/>
      </p:ext>
    </p:extLst>
  </p:cSld>
  <p:clrMapOvr>
    <a:masterClrMapping/>
  </p:clrMapOvr>
  <p:transition>
    <p:fade/>
  </p:transition>
</p:sld>
</file>

<file path=ppt/theme/theme1.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2253</Words>
  <Application>Microsoft Office PowerPoint</Application>
  <PresentationFormat>Bildschirmpräsentation (16:9)</PresentationFormat>
  <Paragraphs>217</Paragraphs>
  <Slides>22</Slides>
  <Notes>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Calibri</vt:lpstr>
      <vt:lpstr>Symbol</vt:lpstr>
      <vt:lpstr>Wingdings</vt:lpstr>
      <vt:lpstr>Master English</vt:lpstr>
      <vt:lpstr>PowerPoint-Präsentation</vt:lpstr>
      <vt:lpstr>PowerPoint-Präsentation</vt:lpstr>
      <vt:lpstr>Pamba River Basin – Pamba River Basin Authority</vt:lpstr>
      <vt:lpstr>Pamba River Basin – Legal Background for Pamba River Basin Authority</vt:lpstr>
      <vt:lpstr>Pamba River Basin – Legal Background for Pamba River Basin Authority</vt:lpstr>
      <vt:lpstr>Pamba River Basin – Legal Background for Pamba River Basin Authority</vt:lpstr>
      <vt:lpstr>Pamba River Basin – Roadmap Development</vt:lpstr>
      <vt:lpstr>Pamba River Basin – Roadmap Development II</vt:lpstr>
      <vt:lpstr>Pamba River Basin – Roadmap Development III</vt:lpstr>
      <vt:lpstr>Actual status of the Pamba River Basin Authority (PRBA)</vt:lpstr>
      <vt:lpstr>River Basin Authority (RBA) in Kerala</vt:lpstr>
      <vt:lpstr>River Basin Authority (RBA) in Kerala</vt:lpstr>
      <vt:lpstr>River Basin Authority (RBA) in Kerala</vt:lpstr>
      <vt:lpstr>River Basin Authority (RBA) in Kerala</vt:lpstr>
      <vt:lpstr>River Basin Authority (RBA) in Kerala</vt:lpstr>
      <vt:lpstr>River Basin Authority (RBA) in Kerala</vt:lpstr>
      <vt:lpstr>River Basin Authority (RBA) in Kerala</vt:lpstr>
      <vt:lpstr>River Basin Authority (RBA) in Kerala</vt:lpstr>
      <vt:lpstr>River Basin Authority (RBA) in Kerala</vt:lpstr>
      <vt:lpstr>References</vt:lpstr>
      <vt:lpstr>Continued engagement pre and post webinar</vt:lpstr>
      <vt:lpstr>PowerPoint-Präsentation</vt:lpstr>
    </vt:vector>
  </TitlesOfParts>
  <Company>GIZ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GIZ Master</dc:title>
  <dc:creator>Bauer, Vanessa GIZ</dc:creator>
  <cp:lastModifiedBy>Andreas Havemann</cp:lastModifiedBy>
  <cp:revision>2033</cp:revision>
  <dcterms:created xsi:type="dcterms:W3CDTF">2017-09-14T11:33:37Z</dcterms:created>
  <dcterms:modified xsi:type="dcterms:W3CDTF">2020-09-07T09:19:52Z</dcterms:modified>
</cp:coreProperties>
</file>